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62" r:id="rId3"/>
    <p:sldId id="257" r:id="rId4"/>
    <p:sldId id="258" r:id="rId5"/>
    <p:sldId id="266" r:id="rId6"/>
    <p:sldId id="259" r:id="rId7"/>
    <p:sldId id="260" r:id="rId8"/>
    <p:sldId id="261" r:id="rId9"/>
    <p:sldId id="263" r:id="rId10"/>
    <p:sldId id="264" r:id="rId11"/>
    <p:sldId id="265" r:id="rId12"/>
    <p:sldId id="267" r:id="rId13"/>
    <p:sldId id="268" r:id="rId1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2" autoAdjust="0"/>
    <p:restoredTop sz="74194" autoAdjust="0"/>
  </p:normalViewPr>
  <p:slideViewPr>
    <p:cSldViewPr>
      <p:cViewPr varScale="1">
        <p:scale>
          <a:sx n="77" d="100"/>
          <a:sy n="77" d="100"/>
        </p:scale>
        <p:origin x="-102" y="-216"/>
      </p:cViewPr>
      <p:guideLst>
        <p:guide orient="horz" pos="2160"/>
        <p:guide pos="2880"/>
      </p:guideLst>
    </p:cSldViewPr>
  </p:slideViewPr>
  <p:outlineViewPr>
    <p:cViewPr>
      <p:scale>
        <a:sx n="33" d="100"/>
        <a:sy n="33" d="100"/>
      </p:scale>
      <p:origin x="42" y="270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CADAFF-168A-45AB-9110-D1908A21CE7A}" type="datetimeFigureOut">
              <a:rPr lang="sv-SE" smtClean="0"/>
              <a:pPr/>
              <a:t>2016-05-25</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74E05E-813B-46F2-A1C2-52043CD91A23}"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b="1" dirty="0" smtClean="0"/>
              <a:t>Myntade begreppet utmattningssyndrom. </a:t>
            </a:r>
            <a:r>
              <a:rPr lang="sv-SE" dirty="0" smtClean="0"/>
              <a:t>i slutet av 1990-talet då försäkringsbolagen undrade varför sjukskrivningarna sköt i taket. Många av de sjukskrivna hade sökt hjälp för depression. Men när Marie Åsberg och hennes kollegor började genomföra intervjuer visade det sig att det var fråga om ett tillstånd som inte fanns beskrivet inom psykiatrin. Depressionen klingade snabbt av, men kvar fanns en förlamande trötthet. De allra flesta upplevde att det var just arbetet som var orsaken - de beskrev det som att de blivit utbrända. Hon planerar att skapa ett forskningsbaserat webbverktyg som till en början ska lanseras på Karolinska Institutet, men sedan också i andra organisationer. Anställda ska genom några klick kunna svara på ett antal frågor och direkt få veta om han eller hon riskerar att gå in i väggen. Den som önskar ska sedan kunna gå vidare och få fördjupad information eller delta i ett </a:t>
            </a:r>
            <a:r>
              <a:rPr lang="sv-SE" dirty="0" err="1" smtClean="0"/>
              <a:t>internet-baserat</a:t>
            </a:r>
            <a:r>
              <a:rPr lang="sv-SE" dirty="0" smtClean="0"/>
              <a:t> KBT-program.</a:t>
            </a:r>
            <a:endParaRPr lang="sv-SE" dirty="0"/>
          </a:p>
        </p:txBody>
      </p:sp>
      <p:sp>
        <p:nvSpPr>
          <p:cNvPr id="4" name="Platshållare för bildnummer 3"/>
          <p:cNvSpPr>
            <a:spLocks noGrp="1"/>
          </p:cNvSpPr>
          <p:nvPr>
            <p:ph type="sldNum" sz="quarter" idx="10"/>
          </p:nvPr>
        </p:nvSpPr>
        <p:spPr/>
        <p:txBody>
          <a:bodyPr/>
          <a:lstStyle/>
          <a:p>
            <a:fld id="{5B74E05E-813B-46F2-A1C2-52043CD91A23}" type="slidenum">
              <a:rPr lang="sv-SE" smtClean="0"/>
              <a:pPr/>
              <a:t>1</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Stuart Montgomery</a:t>
            </a:r>
            <a:endParaRPr lang="sv-SE" dirty="0"/>
          </a:p>
        </p:txBody>
      </p:sp>
      <p:sp>
        <p:nvSpPr>
          <p:cNvPr id="4" name="Platshållare för bildnummer 3"/>
          <p:cNvSpPr>
            <a:spLocks noGrp="1"/>
          </p:cNvSpPr>
          <p:nvPr>
            <p:ph type="sldNum" sz="quarter" idx="10"/>
          </p:nvPr>
        </p:nvSpPr>
        <p:spPr/>
        <p:txBody>
          <a:bodyPr/>
          <a:lstStyle/>
          <a:p>
            <a:fld id="{5B74E05E-813B-46F2-A1C2-52043CD91A23}" type="slidenum">
              <a:rPr lang="sv-SE" smtClean="0"/>
              <a:pPr/>
              <a:t>2</a:t>
            </a:fld>
            <a:endParaRPr lang="sv-S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1979</a:t>
            </a:r>
            <a:endParaRPr lang="sv-SE" dirty="0"/>
          </a:p>
        </p:txBody>
      </p:sp>
      <p:sp>
        <p:nvSpPr>
          <p:cNvPr id="4" name="Platshållare för bildnummer 3"/>
          <p:cNvSpPr>
            <a:spLocks noGrp="1"/>
          </p:cNvSpPr>
          <p:nvPr>
            <p:ph type="sldNum" sz="quarter" idx="10"/>
          </p:nvPr>
        </p:nvSpPr>
        <p:spPr/>
        <p:txBody>
          <a:bodyPr/>
          <a:lstStyle/>
          <a:p>
            <a:fld id="{5B74E05E-813B-46F2-A1C2-52043CD91A23}" type="slidenum">
              <a:rPr lang="sv-SE" smtClean="0"/>
              <a:pPr/>
              <a:t>3</a:t>
            </a:fld>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&gt; 10 poäng kan</a:t>
            </a:r>
            <a:r>
              <a:rPr lang="sv-SE" baseline="0" dirty="0" smtClean="0"/>
              <a:t> man misstänka depression</a:t>
            </a:r>
            <a:endParaRPr lang="sv-SE" dirty="0"/>
          </a:p>
        </p:txBody>
      </p:sp>
      <p:sp>
        <p:nvSpPr>
          <p:cNvPr id="4" name="Platshållare för bildnummer 3"/>
          <p:cNvSpPr>
            <a:spLocks noGrp="1"/>
          </p:cNvSpPr>
          <p:nvPr>
            <p:ph type="sldNum" sz="quarter" idx="10"/>
          </p:nvPr>
        </p:nvSpPr>
        <p:spPr/>
        <p:txBody>
          <a:bodyPr/>
          <a:lstStyle/>
          <a:p>
            <a:fld id="{5B74E05E-813B-46F2-A1C2-52043CD91A23}" type="slidenum">
              <a:rPr lang="sv-SE" smtClean="0"/>
              <a:pPr/>
              <a:t>4</a:t>
            </a:fld>
            <a:endParaRPr lang="sv-S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r>
              <a:rPr lang="sv-SE" dirty="0" smtClean="0"/>
              <a:t>I</a:t>
            </a:r>
            <a:r>
              <a:rPr lang="sv-SE" baseline="0" dirty="0" smtClean="0"/>
              <a:t> studien</a:t>
            </a:r>
            <a:r>
              <a:rPr lang="sv-SE" dirty="0" smtClean="0"/>
              <a:t> mäter vi förekomst av</a:t>
            </a:r>
            <a:r>
              <a:rPr lang="sv-SE" baseline="0" dirty="0" smtClean="0"/>
              <a:t> </a:t>
            </a:r>
            <a:r>
              <a:rPr lang="sv-SE" dirty="0" smtClean="0"/>
              <a:t>emotionalism</a:t>
            </a:r>
            <a:r>
              <a:rPr lang="sv-SE" baseline="0" dirty="0" smtClean="0"/>
              <a:t> vid 6 –månader. Hypotes att vi ska få färre patienter med emotionalism i </a:t>
            </a:r>
            <a:r>
              <a:rPr lang="sv-SE" baseline="0" dirty="0" err="1" smtClean="0"/>
              <a:t>fluoxetingruppen</a:t>
            </a:r>
            <a:r>
              <a:rPr lang="sv-SE" baseline="0" dirty="0" smtClean="0"/>
              <a:t>.</a:t>
            </a:r>
            <a:endParaRPr lang="sv-SE" dirty="0"/>
          </a:p>
        </p:txBody>
      </p:sp>
      <p:sp>
        <p:nvSpPr>
          <p:cNvPr id="4" name="Platshållare för bildnummer 3"/>
          <p:cNvSpPr>
            <a:spLocks noGrp="1"/>
          </p:cNvSpPr>
          <p:nvPr>
            <p:ph type="sldNum" sz="quarter" idx="10"/>
          </p:nvPr>
        </p:nvSpPr>
        <p:spPr/>
        <p:txBody>
          <a:bodyPr/>
          <a:lstStyle/>
          <a:p>
            <a:fld id="{5B74E05E-813B-46F2-A1C2-52043CD91A23}" type="slidenum">
              <a:rPr lang="sv-SE" smtClean="0"/>
              <a:pPr/>
              <a:t>10</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Ref idx="1002">
        <a:schemeClr val="bg2"/>
      </p:bgRef>
    </p:bg>
    <p:spTree>
      <p:nvGrpSpPr>
        <p:cNvPr id="1" name=""/>
        <p:cNvGrpSpPr/>
        <p:nvPr/>
      </p:nvGrpSpPr>
      <p:grpSpPr>
        <a:xfrm>
          <a:off x="0" y="0"/>
          <a:ext cx="0" cy="0"/>
          <a:chOff x="0" y="0"/>
          <a:chExt cx="0" cy="0"/>
        </a:xfrm>
      </p:grpSpPr>
      <p:sp>
        <p:nvSpPr>
          <p:cNvPr id="9" name="Rubrik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17" name="Underrubrik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30" name="Platshållare för datum 29"/>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19" name="Platshållare för sidfot 18"/>
          <p:cNvSpPr>
            <a:spLocks noGrp="1"/>
          </p:cNvSpPr>
          <p:nvPr>
            <p:ph type="ftr" sz="quarter" idx="11"/>
          </p:nvPr>
        </p:nvSpPr>
        <p:spPr/>
        <p:txBody>
          <a:bodyPr/>
          <a:lstStyle/>
          <a:p>
            <a:endParaRPr lang="sv-SE"/>
          </a:p>
        </p:txBody>
      </p:sp>
      <p:sp>
        <p:nvSpPr>
          <p:cNvPr id="27" name="Platshållare för bildnummer 26"/>
          <p:cNvSpPr>
            <a:spLocks noGrp="1"/>
          </p:cNvSpPr>
          <p:nvPr>
            <p:ph type="sldNum" sz="quarter" idx="12"/>
          </p:nvPr>
        </p:nvSpPr>
        <p:spPr/>
        <p:txBody>
          <a:bodyPr/>
          <a:lstStyle/>
          <a:p>
            <a:fld id="{A5781572-F408-47B1-A419-A04D74FE7032}" type="slidenum">
              <a:rPr lang="sv-SE" smtClean="0"/>
              <a:pPr/>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5781572-F408-47B1-A419-A04D74FE7032}"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914401"/>
            <a:ext cx="2057400" cy="5211763"/>
          </a:xfrm>
        </p:spPr>
        <p:txBody>
          <a:bodyPr vert="eaVer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457200" y="914401"/>
            <a:ext cx="6019800" cy="5211763"/>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5781572-F408-47B1-A419-A04D74FE7032}"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smtClean="0"/>
              <a:t>Klicka här för att ändra format</a:t>
            </a:r>
            <a:endParaRPr kumimoji="0" lang="en-US"/>
          </a:p>
        </p:txBody>
      </p:sp>
      <p:sp>
        <p:nvSpPr>
          <p:cNvPr id="3" name="Platshållare för innehåll 2"/>
          <p:cNvSpPr>
            <a:spLocks noGrp="1"/>
          </p:cNvSpPr>
          <p:nvPr>
            <p:ph idx="1"/>
          </p:nvPr>
        </p:nvSpPr>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5781572-F408-47B1-A419-A04D74FE7032}"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5781572-F408-47B1-A419-A04D74FE7032}" type="slidenum">
              <a:rPr lang="sv-SE" smtClean="0"/>
              <a:pPr/>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229600" cy="1143000"/>
          </a:xfrm>
        </p:spPr>
        <p:txBody>
          <a:bodyPr/>
          <a:lstStyle/>
          <a:p>
            <a:r>
              <a:rPr kumimoji="0" lang="sv-SE" smtClean="0"/>
              <a:t>Klicka här för att ändra format</a:t>
            </a:r>
            <a:endParaRPr kumimoji="0" lang="en-US"/>
          </a:p>
        </p:txBody>
      </p:sp>
      <p:sp>
        <p:nvSpPr>
          <p:cNvPr id="3" name="Platshållare för innehåll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innehåll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5781572-F408-47B1-A419-A04D74FE7032}"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229600" cy="1143000"/>
          </a:xfrm>
        </p:spPr>
        <p:txBody>
          <a:bodyPr tIns="45720" anchor="b"/>
          <a:lstStyle>
            <a:lvl1pPr>
              <a:defRPr/>
            </a:lvl1pPr>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5" name="Platshållare för innehåll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Platshållare för innehåll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Platshållare för datum 6"/>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5781572-F408-47B1-A419-A04D74FE7032}"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Platshållare för datum 2"/>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5781572-F408-47B1-A419-A04D74FE7032}"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5781572-F408-47B1-A419-A04D74FE7032}"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v-SE" smtClean="0"/>
              <a:t>Klicka här för att ändra format på bakgrundstexten</a:t>
            </a:r>
          </a:p>
        </p:txBody>
      </p:sp>
      <p:sp>
        <p:nvSpPr>
          <p:cNvPr id="4" name="Platshållare för innehåll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5781572-F408-47B1-A419-A04D74FE7032}"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9" name="Rektangel med klippt och rundat hör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ätvinklig triangel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Rubrik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v-SE" smtClean="0"/>
              <a:t>Klicka här för att ändra format</a:t>
            </a:r>
            <a:endParaRPr kumimoji="0" lang="en-US"/>
          </a:p>
        </p:txBody>
      </p:sp>
      <p:sp>
        <p:nvSpPr>
          <p:cNvPr id="4" name="Platshållare för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Platshållare för datum 4"/>
          <p:cNvSpPr>
            <a:spLocks noGrp="1"/>
          </p:cNvSpPr>
          <p:nvPr>
            <p:ph type="dt" sz="half" idx="10"/>
          </p:nvPr>
        </p:nvSpPr>
        <p:spPr/>
        <p:txBody>
          <a:bodyPr/>
          <a:lstStyle/>
          <a:p>
            <a:fld id="{C6F7A584-1860-4CFF-B76E-D6506E326960}" type="datetimeFigureOut">
              <a:rPr lang="sv-SE" smtClean="0"/>
              <a:pPr/>
              <a:t>2016-05-25</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a:xfrm>
            <a:off x="8077200" y="6356350"/>
            <a:ext cx="609600" cy="365125"/>
          </a:xfrm>
        </p:spPr>
        <p:txBody>
          <a:bodyPr/>
          <a:lstStyle/>
          <a:p>
            <a:fld id="{A5781572-F408-47B1-A419-A04D74FE7032}" type="slidenum">
              <a:rPr lang="sv-SE" smtClean="0"/>
              <a:pPr/>
              <a:t>‹#›</a:t>
            </a:fld>
            <a:endParaRPr lang="sv-SE"/>
          </a:p>
        </p:txBody>
      </p:sp>
      <p:sp>
        <p:nvSpPr>
          <p:cNvPr id="3" name="Platshållare för bild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v-SE" smtClean="0"/>
              <a:t>Klicka på ikonen för att lägga till en bild</a:t>
            </a:r>
            <a:endParaRPr kumimoji="0" lang="en-US" dirty="0"/>
          </a:p>
        </p:txBody>
      </p:sp>
      <p:sp>
        <p:nvSpPr>
          <p:cNvPr id="10" name="Frihandsfigu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ihandsfigu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ihandsfigu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ihandsfigu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Platshållare för rubrik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v-SE" smtClean="0"/>
              <a:t>Klicka här för att ändra format</a:t>
            </a:r>
            <a:endParaRPr kumimoji="0" lang="en-US"/>
          </a:p>
        </p:txBody>
      </p:sp>
      <p:sp>
        <p:nvSpPr>
          <p:cNvPr id="30" name="Platshållare för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0" name="Platshållare för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F7A584-1860-4CFF-B76E-D6506E326960}" type="datetimeFigureOut">
              <a:rPr lang="sv-SE" smtClean="0"/>
              <a:pPr/>
              <a:t>2016-05-25</a:t>
            </a:fld>
            <a:endParaRPr lang="sv-SE"/>
          </a:p>
        </p:txBody>
      </p:sp>
      <p:sp>
        <p:nvSpPr>
          <p:cNvPr id="22" name="Platshållare för sidfot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v-SE"/>
          </a:p>
        </p:txBody>
      </p:sp>
      <p:sp>
        <p:nvSpPr>
          <p:cNvPr id="18" name="Platshållare för bildnumm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5781572-F408-47B1-A419-A04D74FE7032}" type="slidenum">
              <a:rPr lang="sv-SE" smtClean="0"/>
              <a:pPr/>
              <a:t>‹#›</a:t>
            </a:fld>
            <a:endParaRPr lang="sv-SE"/>
          </a:p>
        </p:txBody>
      </p:sp>
      <p:grpSp>
        <p:nvGrpSpPr>
          <p:cNvPr id="2" name="Grupp 1"/>
          <p:cNvGrpSpPr/>
          <p:nvPr/>
        </p:nvGrpSpPr>
        <p:grpSpPr>
          <a:xfrm>
            <a:off x="-19017" y="202408"/>
            <a:ext cx="9180548" cy="649224"/>
            <a:chOff x="-19045" y="216550"/>
            <a:chExt cx="9180548" cy="649224"/>
          </a:xfrm>
        </p:grpSpPr>
        <p:sp>
          <p:nvSpPr>
            <p:cNvPr id="12" name="Frihandsfigu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ihandsfigu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404665"/>
            <a:ext cx="7772400" cy="2448271"/>
          </a:xfrm>
        </p:spPr>
        <p:txBody>
          <a:bodyPr>
            <a:normAutofit/>
          </a:bodyPr>
          <a:lstStyle/>
          <a:p>
            <a:pPr algn="ctr"/>
            <a:r>
              <a:rPr lang="sv-SE" dirty="0" smtClean="0"/>
              <a:t>Marie Åsberg</a:t>
            </a:r>
            <a:br>
              <a:rPr lang="sv-SE" dirty="0" smtClean="0"/>
            </a:br>
            <a:endParaRPr lang="sv-SE" dirty="0"/>
          </a:p>
        </p:txBody>
      </p:sp>
      <p:sp>
        <p:nvSpPr>
          <p:cNvPr id="3" name="Underrubrik 2"/>
          <p:cNvSpPr>
            <a:spLocks noGrp="1"/>
          </p:cNvSpPr>
          <p:nvPr>
            <p:ph type="subTitle" idx="1"/>
          </p:nvPr>
        </p:nvSpPr>
        <p:spPr/>
        <p:txBody>
          <a:bodyPr>
            <a:normAutofit/>
          </a:bodyPr>
          <a:lstStyle/>
          <a:p>
            <a:endParaRPr lang="sv-SE" dirty="0" smtClean="0"/>
          </a:p>
          <a:p>
            <a:endParaRPr lang="sv-SE" dirty="0" smtClean="0"/>
          </a:p>
          <a:p>
            <a:endParaRPr lang="sv-SE" dirty="0"/>
          </a:p>
        </p:txBody>
      </p:sp>
      <p:pic>
        <p:nvPicPr>
          <p:cNvPr id="4" name="Bildobjekt 3" descr="marie_0001.jpg"/>
          <p:cNvPicPr>
            <a:picLocks noChangeAspect="1"/>
          </p:cNvPicPr>
          <p:nvPr/>
        </p:nvPicPr>
        <p:blipFill>
          <a:blip r:embed="rId3" cstate="print"/>
          <a:stretch>
            <a:fillRect/>
          </a:stretch>
        </p:blipFill>
        <p:spPr>
          <a:xfrm>
            <a:off x="2987824" y="3068960"/>
            <a:ext cx="2808312" cy="3240360"/>
          </a:xfrm>
          <a:prstGeom prst="rect">
            <a:avLst/>
          </a:prstGeom>
        </p:spPr>
      </p:pic>
      <p:sp>
        <p:nvSpPr>
          <p:cNvPr id="6" name="Rektangel 5"/>
          <p:cNvSpPr/>
          <p:nvPr/>
        </p:nvSpPr>
        <p:spPr>
          <a:xfrm>
            <a:off x="2286000" y="2060849"/>
            <a:ext cx="4572000" cy="923330"/>
          </a:xfrm>
          <a:prstGeom prst="rect">
            <a:avLst/>
          </a:prstGeom>
        </p:spPr>
        <p:txBody>
          <a:bodyPr wrap="square">
            <a:spAutoFit/>
          </a:bodyPr>
          <a:lstStyle/>
          <a:p>
            <a:pPr algn="ctr"/>
            <a:r>
              <a:rPr lang="sv-SE" dirty="0" smtClean="0"/>
              <a:t>Professor emerita i psykiatri vid institutionen för kliniska vetenskaper, sjukhus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algn="ctr"/>
            <a:r>
              <a:rPr lang="sv-SE" dirty="0" smtClean="0"/>
              <a:t>Emotionalism</a:t>
            </a:r>
            <a:endParaRPr lang="sv-SE" dirty="0"/>
          </a:p>
        </p:txBody>
      </p:sp>
      <p:sp>
        <p:nvSpPr>
          <p:cNvPr id="5" name="Platshållare för innehåll 4"/>
          <p:cNvSpPr>
            <a:spLocks noGrp="1"/>
          </p:cNvSpPr>
          <p:nvPr>
            <p:ph idx="1"/>
          </p:nvPr>
        </p:nvSpPr>
        <p:spPr/>
        <p:txBody>
          <a:bodyPr/>
          <a:lstStyle/>
          <a:p>
            <a:endParaRPr lang="sv-SE" dirty="0" smtClean="0"/>
          </a:p>
          <a:p>
            <a:r>
              <a:rPr lang="sv-SE" dirty="0" smtClean="0"/>
              <a:t>Vid </a:t>
            </a:r>
            <a:r>
              <a:rPr lang="sv-SE" dirty="0" err="1" smtClean="0"/>
              <a:t>post-stroke-tillstånd</a:t>
            </a:r>
            <a:r>
              <a:rPr lang="sv-SE" dirty="0" smtClean="0"/>
              <a:t> och även demenssyndrom kan blödighet/  affektiv inkontinens = emotionalism (okontrollerade plötsliga känsloreaktioner) förekomma, även utan tydlig depressionsdiagnos.</a:t>
            </a:r>
          </a:p>
          <a:p>
            <a:r>
              <a:rPr lang="sv-SE" dirty="0" smtClean="0"/>
              <a:t> Antidepressiva läkemedel även kan dämpa dessa besvär</a:t>
            </a:r>
            <a:br>
              <a:rPr lang="sv-SE" dirty="0" smtClean="0"/>
            </a:br>
            <a:endParaRPr lang="sv-S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251520" y="-356651"/>
            <a:ext cx="8892480" cy="7448193"/>
          </a:xfrm>
          <a:prstGeom prst="rect">
            <a:avLst/>
          </a:prstGeom>
        </p:spPr>
        <p:txBody>
          <a:bodyPr wrap="square">
            <a:spAutoFit/>
          </a:bodyPr>
          <a:lstStyle/>
          <a:p>
            <a:endParaRPr lang="sv-SE" dirty="0" smtClean="0"/>
          </a:p>
          <a:p>
            <a:r>
              <a:rPr lang="sv-SE" dirty="0" smtClean="0"/>
              <a:t> </a:t>
            </a:r>
          </a:p>
          <a:p>
            <a:endParaRPr lang="sv-SE" b="1" dirty="0" smtClean="0"/>
          </a:p>
          <a:p>
            <a:r>
              <a:rPr lang="sv-SE" sz="2800" b="1" dirty="0" smtClean="0"/>
              <a:t>EMOTIONALISM</a:t>
            </a:r>
            <a:r>
              <a:rPr lang="sv-SE" b="1" dirty="0" smtClean="0"/>
              <a:t> </a:t>
            </a:r>
          </a:p>
          <a:p>
            <a:endParaRPr lang="sv-SE" b="1" dirty="0" smtClean="0"/>
          </a:p>
          <a:p>
            <a:pPr marL="400050" indent="-400050"/>
            <a:r>
              <a:rPr lang="sv-SE" b="1" dirty="0" smtClean="0"/>
              <a:t>I. Diagnos: </a:t>
            </a:r>
            <a:r>
              <a:rPr lang="sv-SE" dirty="0" smtClean="0"/>
              <a:t>Föreligger / föreligger inte (ringa in det som är relevant)</a:t>
            </a:r>
          </a:p>
          <a:p>
            <a:pPr marL="400050" indent="-400050"/>
            <a:r>
              <a:rPr lang="sv-SE" dirty="0" smtClean="0"/>
              <a:t> </a:t>
            </a:r>
          </a:p>
          <a:p>
            <a:pPr marL="400050" indent="-400050"/>
            <a:r>
              <a:rPr lang="sv-SE" b="1" dirty="0" smtClean="0"/>
              <a:t>II. a. Skattning, av symtomets </a:t>
            </a:r>
            <a:r>
              <a:rPr lang="sv-SE" b="1" dirty="0" err="1" smtClean="0"/>
              <a:t>utpräglingsgrad</a:t>
            </a:r>
            <a:endParaRPr lang="sv-SE" b="1" dirty="0" smtClean="0"/>
          </a:p>
          <a:p>
            <a:pPr marL="400050" indent="-400050"/>
            <a:r>
              <a:rPr lang="sv-SE" b="1" dirty="0" smtClean="0"/>
              <a:t> </a:t>
            </a:r>
          </a:p>
          <a:p>
            <a:r>
              <a:rPr lang="sv-SE" dirty="0" smtClean="0"/>
              <a:t>Svårighetsgrad</a:t>
            </a:r>
          </a:p>
          <a:p>
            <a:r>
              <a:rPr lang="sv-SE" dirty="0" smtClean="0"/>
              <a:t>1. Normaltillstånd </a:t>
            </a:r>
          </a:p>
          <a:p>
            <a:r>
              <a:rPr lang="sv-SE" dirty="0" smtClean="0"/>
              <a:t>2. Gränsfall </a:t>
            </a:r>
          </a:p>
          <a:p>
            <a:r>
              <a:rPr lang="sv-SE" dirty="0" smtClean="0"/>
              <a:t>3. Mild </a:t>
            </a:r>
          </a:p>
          <a:p>
            <a:r>
              <a:rPr lang="sv-SE" dirty="0" smtClean="0"/>
              <a:t>4. Måttlig </a:t>
            </a:r>
          </a:p>
          <a:p>
            <a:r>
              <a:rPr lang="sv-SE" dirty="0" smtClean="0"/>
              <a:t>5. Uttalad </a:t>
            </a:r>
          </a:p>
          <a:p>
            <a:r>
              <a:rPr lang="sv-SE" dirty="0" smtClean="0"/>
              <a:t>6. Svår </a:t>
            </a:r>
          </a:p>
          <a:p>
            <a:r>
              <a:rPr lang="sv-SE" dirty="0" smtClean="0"/>
              <a:t>7. Bland de mest uttalade fallen av emotionalism (som jag har bedömt)</a:t>
            </a:r>
          </a:p>
          <a:p>
            <a:r>
              <a:rPr lang="sv-SE" dirty="0" smtClean="0"/>
              <a:t> </a:t>
            </a:r>
          </a:p>
          <a:p>
            <a:r>
              <a:rPr lang="sv-SE" b="1" dirty="0" err="1" smtClean="0"/>
              <a:t>II.b</a:t>
            </a:r>
            <a:r>
              <a:rPr lang="sv-SE" b="1" dirty="0" smtClean="0"/>
              <a:t>. Hur frekvent och långvarigt uppträder symtomet: </a:t>
            </a:r>
          </a:p>
          <a:p>
            <a:r>
              <a:rPr lang="sv-SE" dirty="0" smtClean="0"/>
              <a:t>Hur många omgångar per cirka 15 minuter överväldigas patienten av </a:t>
            </a:r>
          </a:p>
          <a:p>
            <a:r>
              <a:rPr lang="sv-SE" dirty="0" smtClean="0"/>
              <a:t>sin okontrollerbara gråt eller skratt. min……………… </a:t>
            </a:r>
          </a:p>
          <a:p>
            <a:r>
              <a:rPr lang="sv-SE" dirty="0" smtClean="0"/>
              <a:t>Påverkar tillståndet möjligheten för patienten att föra ett vanligt samtal </a:t>
            </a:r>
          </a:p>
          <a:p>
            <a:r>
              <a:rPr lang="sv-SE" dirty="0" smtClean="0"/>
              <a:t>(ringa in tillämpligt) Ja Nej </a:t>
            </a:r>
          </a:p>
          <a:p>
            <a:endParaRPr lang="sv-SE" dirty="0" smtClean="0"/>
          </a:p>
          <a:p>
            <a:r>
              <a:rPr lang="sv-SE" b="1" dirty="0" smtClean="0"/>
              <a:t>III. Eventuellt övrigt att notera:………………………… </a:t>
            </a:r>
            <a:endParaRPr lang="sv-S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1044624" y="0"/>
          <a:ext cx="11499007" cy="8382000"/>
        </p:xfrm>
        <a:graphic>
          <a:graphicData uri="http://schemas.openxmlformats.org/presentationml/2006/ole">
            <p:oleObj spid="_x0000_s1026" name="Acrobat Document" r:id="rId3" imgW="7557840" imgH="10695960" progId="AcroExch.Document.11">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descr="maj 2016 123.JPG"/>
          <p:cNvPicPr>
            <a:picLocks noChangeAspect="1"/>
          </p:cNvPicPr>
          <p:nvPr/>
        </p:nvPicPr>
        <p:blipFill>
          <a:blip r:embed="rId2" cstate="print"/>
          <a:stretch>
            <a:fillRect/>
          </a:stretch>
        </p:blipFill>
        <p:spPr>
          <a:xfrm>
            <a:off x="1115616" y="1844824"/>
            <a:ext cx="6840760" cy="3960440"/>
          </a:xfrm>
          <a:prstGeom prst="rect">
            <a:avLst/>
          </a:prstGeom>
        </p:spPr>
      </p:pic>
      <p:sp>
        <p:nvSpPr>
          <p:cNvPr id="3" name="Rubrik 2"/>
          <p:cNvSpPr>
            <a:spLocks noGrp="1"/>
          </p:cNvSpPr>
          <p:nvPr>
            <p:ph type="title"/>
          </p:nvPr>
        </p:nvSpPr>
        <p:spPr/>
        <p:txBody>
          <a:bodyPr/>
          <a:lstStyle/>
          <a:p>
            <a:pPr algn="ctr"/>
            <a:r>
              <a:rPr lang="sv-SE" sz="4400" dirty="0" smtClean="0"/>
              <a:t>EFFECTS-TEAMET</a:t>
            </a:r>
            <a:r>
              <a:rPr lang="sv-SE" dirty="0" smtClean="0"/>
              <a:t> </a:t>
            </a:r>
            <a:r>
              <a:rPr lang="sv-SE" sz="4400" dirty="0" smtClean="0"/>
              <a:t>PÅ RESA</a:t>
            </a:r>
            <a:endParaRPr lang="sv-SE" sz="4400" dirty="0"/>
          </a:p>
        </p:txBody>
      </p:sp>
      <p:sp>
        <p:nvSpPr>
          <p:cNvPr id="4" name="Platshållare för innehåll 3"/>
          <p:cNvSpPr>
            <a:spLocks noGrp="1"/>
          </p:cNvSpPr>
          <p:nvPr>
            <p:ph idx="1"/>
          </p:nvPr>
        </p:nvSpPr>
        <p:spPr>
          <a:xfrm>
            <a:off x="457200" y="1844824"/>
            <a:ext cx="8229600" cy="4608512"/>
          </a:xfrm>
        </p:spPr>
        <p:txBody>
          <a:bodyPr/>
          <a:lstStyle/>
          <a:p>
            <a:endParaRPr lang="sv-S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pic>
        <p:nvPicPr>
          <p:cNvPr id="4" name="Platshållare för innehåll 3" descr="188565pngu.png"/>
          <p:cNvPicPr>
            <a:picLocks noGrp="1" noChangeAspect="1"/>
          </p:cNvPicPr>
          <p:nvPr>
            <p:ph idx="1"/>
          </p:nvPr>
        </p:nvPicPr>
        <p:blipFill>
          <a:blip r:embed="rId3" cstate="print"/>
          <a:stretch>
            <a:fillRect/>
          </a:stretch>
        </p:blipFill>
        <p:spPr>
          <a:xfrm>
            <a:off x="886529" y="1935163"/>
            <a:ext cx="7370941" cy="4389437"/>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r>
              <a:rPr lang="sv-SE" dirty="0" smtClean="0"/>
              <a:t>MADRS</a:t>
            </a:r>
            <a:br>
              <a:rPr lang="sv-SE" dirty="0" smtClean="0"/>
            </a:br>
            <a:r>
              <a:rPr lang="sv-SE" sz="2000" dirty="0" smtClean="0"/>
              <a:t>Montgomery Åsberg Depression Rating </a:t>
            </a:r>
            <a:r>
              <a:rPr lang="sv-SE" sz="2000" dirty="0" err="1" smtClean="0"/>
              <a:t>Scale</a:t>
            </a:r>
            <a:endParaRPr lang="sv-SE" sz="2000" dirty="0"/>
          </a:p>
        </p:txBody>
      </p:sp>
      <p:sp>
        <p:nvSpPr>
          <p:cNvPr id="3" name="Platshållare för innehåll 2"/>
          <p:cNvSpPr>
            <a:spLocks noGrp="1"/>
          </p:cNvSpPr>
          <p:nvPr>
            <p:ph idx="1"/>
          </p:nvPr>
        </p:nvSpPr>
        <p:spPr/>
        <p:txBody>
          <a:bodyPr/>
          <a:lstStyle/>
          <a:p>
            <a:endParaRPr lang="sv-SE" dirty="0" smtClean="0"/>
          </a:p>
          <a:p>
            <a:r>
              <a:rPr lang="sv-SE" dirty="0" smtClean="0"/>
              <a:t>Skattningen </a:t>
            </a:r>
            <a:r>
              <a:rPr lang="sv-SE" dirty="0"/>
              <a:t>bör baseras på en flexibel klinisk </a:t>
            </a:r>
            <a:r>
              <a:rPr lang="sv-SE" b="1" dirty="0"/>
              <a:t>intervju. </a:t>
            </a:r>
            <a:r>
              <a:rPr lang="sv-SE" dirty="0"/>
              <a:t>Patienten uppmanas till en början att med egna ord beskriva sitt tillstånd. Därefter kan intervjuaren </a:t>
            </a:r>
            <a:r>
              <a:rPr lang="sv-SE" b="1" dirty="0"/>
              <a:t>ställa frågor</a:t>
            </a:r>
            <a:r>
              <a:rPr lang="sv-SE" dirty="0"/>
              <a:t>, till en början öppet formulerade och efter hand mer specifika för att belysa de rapporterade variabler som inte blivit tillfredsställande täckta. </a:t>
            </a:r>
          </a:p>
          <a:p>
            <a:endParaRPr lang="sv-S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7"/>
            <a:ext cx="8229600" cy="850106"/>
          </a:xfrm>
        </p:spPr>
        <p:txBody>
          <a:bodyPr>
            <a:normAutofit/>
          </a:bodyPr>
          <a:lstStyle/>
          <a:p>
            <a:r>
              <a:rPr lang="sv-SE" dirty="0" smtClean="0"/>
              <a:t>                     MADRS</a:t>
            </a:r>
            <a:endParaRPr lang="sv-SE" dirty="0"/>
          </a:p>
        </p:txBody>
      </p:sp>
      <p:sp>
        <p:nvSpPr>
          <p:cNvPr id="3" name="Platshållare för innehåll 2"/>
          <p:cNvSpPr>
            <a:spLocks noGrp="1"/>
          </p:cNvSpPr>
          <p:nvPr>
            <p:ph idx="1"/>
          </p:nvPr>
        </p:nvSpPr>
        <p:spPr>
          <a:xfrm>
            <a:off x="457200" y="1196752"/>
            <a:ext cx="8229600" cy="5256584"/>
          </a:xfrm>
        </p:spPr>
        <p:txBody>
          <a:bodyPr>
            <a:normAutofit/>
          </a:bodyPr>
          <a:lstStyle/>
          <a:p>
            <a:pPr marL="514350" indent="-514350">
              <a:buNone/>
            </a:pPr>
            <a:r>
              <a:rPr lang="sv-SE" b="1" dirty="0" smtClean="0"/>
              <a:t>1.  Nedstämdhet </a:t>
            </a:r>
          </a:p>
          <a:p>
            <a:pPr marL="514350" indent="-514350">
              <a:buNone/>
            </a:pPr>
            <a:r>
              <a:rPr lang="sv-SE" dirty="0" smtClean="0"/>
              <a:t> </a:t>
            </a:r>
            <a:r>
              <a:rPr lang="sv-SE" b="1" dirty="0" smtClean="0"/>
              <a:t>2. Sänkt grundstämning </a:t>
            </a:r>
          </a:p>
          <a:p>
            <a:pPr>
              <a:buNone/>
            </a:pPr>
            <a:r>
              <a:rPr lang="sv-SE" dirty="0" smtClean="0"/>
              <a:t> </a:t>
            </a:r>
            <a:r>
              <a:rPr lang="sv-SE" b="1" dirty="0" smtClean="0"/>
              <a:t>3. Ångestkänslor </a:t>
            </a:r>
          </a:p>
          <a:p>
            <a:pPr>
              <a:buNone/>
            </a:pPr>
            <a:r>
              <a:rPr lang="sv-SE" b="1" dirty="0" smtClean="0"/>
              <a:t>4. Minskad nattsömn </a:t>
            </a:r>
          </a:p>
          <a:p>
            <a:pPr>
              <a:buNone/>
            </a:pPr>
            <a:r>
              <a:rPr lang="sv-SE" b="1" dirty="0" smtClean="0"/>
              <a:t>5. Minskad aptit</a:t>
            </a:r>
          </a:p>
          <a:p>
            <a:pPr>
              <a:buNone/>
            </a:pPr>
            <a:r>
              <a:rPr lang="sv-SE" b="1" dirty="0" smtClean="0"/>
              <a:t>6. Koncentrationssvårigheter</a:t>
            </a:r>
          </a:p>
          <a:p>
            <a:pPr>
              <a:buNone/>
            </a:pPr>
            <a:r>
              <a:rPr lang="sv-SE" b="1" dirty="0" smtClean="0"/>
              <a:t>7. Initiativlöshet</a:t>
            </a:r>
          </a:p>
          <a:p>
            <a:pPr>
              <a:buNone/>
            </a:pPr>
            <a:r>
              <a:rPr lang="sv-SE" b="1" dirty="0" smtClean="0"/>
              <a:t>8. Minskat känslomässigt engagemang</a:t>
            </a:r>
          </a:p>
          <a:p>
            <a:pPr>
              <a:buNone/>
            </a:pPr>
            <a:r>
              <a:rPr lang="sv-SE" b="1" dirty="0" smtClean="0"/>
              <a:t>9. Depressivt tankeinnehåll</a:t>
            </a:r>
          </a:p>
          <a:p>
            <a:pPr>
              <a:buNone/>
            </a:pPr>
            <a:r>
              <a:rPr lang="sv-SE" b="1" dirty="0"/>
              <a:t>10. Livsleda och självmordstankar</a:t>
            </a:r>
            <a:endParaRPr lang="sv-SE" b="1" dirty="0" smtClean="0"/>
          </a:p>
          <a:p>
            <a:pPr>
              <a:buNone/>
            </a:pPr>
            <a:endParaRPr lang="sv-SE" b="1" dirty="0" smtClean="0"/>
          </a:p>
          <a:p>
            <a:pPr>
              <a:buNone/>
            </a:pPr>
            <a:endParaRPr lang="sv-S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67544" y="692696"/>
            <a:ext cx="8229600" cy="1143000"/>
          </a:xfrm>
        </p:spPr>
        <p:txBody>
          <a:bodyPr>
            <a:normAutofit/>
          </a:bodyPr>
          <a:lstStyle/>
          <a:p>
            <a:pPr algn="ctr"/>
            <a:r>
              <a:rPr lang="sv-SE" sz="2800" dirty="0" smtClean="0"/>
              <a:t>MADRS &gt; 10 poäng kan man misstänka depression!</a:t>
            </a:r>
            <a:br>
              <a:rPr lang="sv-SE" sz="2800" dirty="0" smtClean="0"/>
            </a:br>
            <a:endParaRPr lang="sv-SE" sz="2800" dirty="0"/>
          </a:p>
        </p:txBody>
      </p:sp>
      <p:sp>
        <p:nvSpPr>
          <p:cNvPr id="3" name="Platshållare för innehåll 2"/>
          <p:cNvSpPr>
            <a:spLocks noGrp="1"/>
          </p:cNvSpPr>
          <p:nvPr>
            <p:ph idx="1"/>
          </p:nvPr>
        </p:nvSpPr>
        <p:spPr/>
        <p:txBody>
          <a:bodyPr>
            <a:normAutofit/>
          </a:bodyPr>
          <a:lstStyle/>
          <a:p>
            <a:pPr>
              <a:buNone/>
            </a:pPr>
            <a:endParaRPr lang="sv-SE" dirty="0" smtClean="0"/>
          </a:p>
          <a:p>
            <a:endParaRPr lang="sv-SE" dirty="0" smtClean="0"/>
          </a:p>
          <a:p>
            <a:pPr lvl="1"/>
            <a:r>
              <a:rPr lang="sv-SE" dirty="0" smtClean="0"/>
              <a:t>0-10 Ingen depression</a:t>
            </a:r>
          </a:p>
          <a:p>
            <a:pPr lvl="1"/>
            <a:r>
              <a:rPr lang="sv-SE" dirty="0" smtClean="0"/>
              <a:t>11-20 Mild depression</a:t>
            </a:r>
          </a:p>
          <a:p>
            <a:pPr lvl="1"/>
            <a:r>
              <a:rPr lang="sv-SE" dirty="0" smtClean="0"/>
              <a:t>&gt;21 Indikerar hög</a:t>
            </a:r>
          </a:p>
          <a:p>
            <a:pPr lvl="1"/>
            <a:r>
              <a:rPr lang="sv-SE" dirty="0" smtClean="0"/>
              <a:t>sannolikhet för</a:t>
            </a:r>
          </a:p>
          <a:p>
            <a:pPr lvl="1"/>
            <a:r>
              <a:rPr lang="sv-SE" dirty="0" smtClean="0"/>
              <a:t>egentlig depression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	</a:t>
            </a:r>
            <a:br>
              <a:rPr lang="sv-SE" dirty="0" smtClean="0"/>
            </a:br>
            <a:r>
              <a:rPr lang="sv-SE" sz="5400" dirty="0" smtClean="0"/>
              <a:t> </a:t>
            </a:r>
            <a:r>
              <a:rPr lang="sv-SE" sz="3100" dirty="0" err="1" smtClean="0"/>
              <a:t>DSM-IV-kriterier</a:t>
            </a:r>
            <a:r>
              <a:rPr lang="sv-SE" sz="3100" dirty="0" smtClean="0"/>
              <a:t> för poststroke depression (förkortade och reviderad för stroke) </a:t>
            </a:r>
            <a:endParaRPr lang="sv-SE" sz="3100" dirty="0"/>
          </a:p>
        </p:txBody>
      </p:sp>
      <p:sp>
        <p:nvSpPr>
          <p:cNvPr id="3" name="Platshållare för innehåll 2"/>
          <p:cNvSpPr>
            <a:spLocks noGrp="1"/>
          </p:cNvSpPr>
          <p:nvPr>
            <p:ph idx="1"/>
          </p:nvPr>
        </p:nvSpPr>
        <p:spPr/>
        <p:txBody>
          <a:bodyPr>
            <a:normAutofit/>
          </a:bodyPr>
          <a:lstStyle/>
          <a:p>
            <a:endParaRPr lang="sv-SE" sz="2800" dirty="0" smtClean="0"/>
          </a:p>
          <a:p>
            <a:r>
              <a:rPr lang="sv-SE" sz="2800" dirty="0" smtClean="0"/>
              <a:t>För en egentlig depression (major) krävs minst fem av följande symtom. </a:t>
            </a:r>
          </a:p>
          <a:p>
            <a:r>
              <a:rPr lang="sv-SE" sz="2800" dirty="0" smtClean="0"/>
              <a:t>Minst ett av de två första symtomen (kardinalsymtom) måste föreligga. </a:t>
            </a:r>
          </a:p>
          <a:p>
            <a:r>
              <a:rPr lang="sv-SE" sz="2800" dirty="0" smtClean="0"/>
              <a:t>Vid stroke bortser vi från tidskriteriet och att det inte får finnas någon somatisk orsak.</a:t>
            </a:r>
            <a:endParaRPr lang="sv-SE"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467544" y="908721"/>
            <a:ext cx="8352928" cy="15277330"/>
          </a:xfrm>
          <a:prstGeom prst="rect">
            <a:avLst/>
          </a:prstGeom>
        </p:spPr>
        <p:txBody>
          <a:bodyPr wrap="square">
            <a:spAutoFit/>
          </a:bodyPr>
          <a:lstStyle/>
          <a:p>
            <a:pPr marL="342900" indent="-342900"/>
            <a:r>
              <a:rPr lang="sv-SE" sz="2400" dirty="0" smtClean="0"/>
              <a:t>          </a:t>
            </a:r>
          </a:p>
          <a:p>
            <a:pPr marL="342900" indent="-342900" algn="ctr"/>
            <a:r>
              <a:rPr lang="sv-SE" sz="2400" b="1" dirty="0" smtClean="0"/>
              <a:t>Minst ett av dessa symtom måste föreligga:</a:t>
            </a:r>
          </a:p>
          <a:p>
            <a:pPr marL="342900" indent="-342900"/>
            <a:endParaRPr lang="sv-SE" sz="2400" dirty="0" smtClean="0"/>
          </a:p>
          <a:p>
            <a:pPr marL="342900" indent="-342900"/>
            <a:endParaRPr lang="sv-SE" sz="2400" dirty="0" smtClean="0"/>
          </a:p>
          <a:p>
            <a:pPr marL="342900" indent="-342900"/>
            <a:r>
              <a:rPr lang="sv-SE" sz="2400" dirty="0" smtClean="0"/>
              <a:t>1.  </a:t>
            </a:r>
            <a:r>
              <a:rPr lang="sv-SE" sz="2400" b="1" dirty="0" smtClean="0"/>
              <a:t>Nedstämdhet</a:t>
            </a:r>
            <a:r>
              <a:rPr lang="sv-SE" sz="2400" dirty="0" smtClean="0"/>
              <a:t> under större delen av dagen, så gott som dagligen, vilket bekräftas antingen av personen själv (t ex känner sig ledsen och tom) eller andra (t ex ser ut att vilja gråta). 					</a:t>
            </a:r>
          </a:p>
          <a:p>
            <a:pPr marL="342900" indent="-342900"/>
            <a:r>
              <a:rPr lang="sv-SE" sz="2400" dirty="0" smtClean="0"/>
              <a:t>	</a:t>
            </a:r>
          </a:p>
          <a:p>
            <a:pPr marL="342900" indent="-342900"/>
            <a:r>
              <a:rPr lang="sv-SE" sz="2400" dirty="0" smtClean="0"/>
              <a:t>2. Klart </a:t>
            </a:r>
            <a:r>
              <a:rPr lang="sv-SE" sz="2400" b="1" dirty="0" smtClean="0"/>
              <a:t>minskat intresse </a:t>
            </a:r>
            <a:r>
              <a:rPr lang="sv-SE" sz="2400" dirty="0" smtClean="0"/>
              <a:t>för eller </a:t>
            </a:r>
            <a:r>
              <a:rPr lang="sv-SE" sz="2400" b="1" dirty="0" smtClean="0"/>
              <a:t>minskad glädje </a:t>
            </a:r>
            <a:r>
              <a:rPr lang="sv-SE" sz="2400" dirty="0" smtClean="0"/>
              <a:t>av alla, eller nästan alla, aktiviteter    under större delen av dagen, så gott som dagligen (vilket bekräftas av personen själv eller andra). 	</a:t>
            </a:r>
            <a:r>
              <a:rPr lang="sv-SE" dirty="0" smtClean="0"/>
              <a:t>				 	</a:t>
            </a:r>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endParaRPr lang="sv-SE" dirty="0" smtClean="0"/>
          </a:p>
          <a:p>
            <a:r>
              <a:rPr lang="sv-SE" dirty="0" smtClean="0"/>
              <a:t>3. Betydande viktnedgång (utan att avsiktligt banta) eller viktuppgång (t ex mer än 5-procentig förändring av kroppsvikten under en månad), eller minskad alternativt ökad aptit nästan dagligen. 	☐ Ja 	☐ Nej 	</a:t>
            </a:r>
          </a:p>
          <a:p>
            <a:r>
              <a:rPr lang="sv-SE" dirty="0" smtClean="0"/>
              <a:t>4. Sömnstörning (för lite eller för mycket sömn nästan varje natt). 	☐ Ja 	☐ Nej 	</a:t>
            </a:r>
          </a:p>
          <a:p>
            <a:r>
              <a:rPr lang="sv-SE" dirty="0" smtClean="0"/>
              <a:t>5. Psykomotorisk agitation eller hämning så gott som dagligen (observerbar för omgivningen och inte enbart en subjektiv upplevelse av rastlöshet eller tröghet). 	☐ Ja 	☐ Nej 	</a:t>
            </a:r>
          </a:p>
          <a:p>
            <a:r>
              <a:rPr lang="sv-SE" dirty="0" smtClean="0"/>
              <a:t>6. Svaghetskänsla eller brist på energi så gott som dagligen. 	☐ Ja 	☐ Nej 	</a:t>
            </a:r>
          </a:p>
          <a:p>
            <a:r>
              <a:rPr lang="sv-SE" dirty="0" smtClean="0"/>
              <a:t>7. Känslor av värdelöshet eller överdrivna eller obefogade skuldkänslor (vilka kan ha vanföreställningskaraktär) nästan dagligen (inte enbart självförebråelser eller skuldkänslor över att vara sjuk). 	☐ Ja 	☐ Nej 	</a:t>
            </a:r>
          </a:p>
          <a:p>
            <a:r>
              <a:rPr lang="sv-SE" dirty="0" smtClean="0"/>
              <a:t>8. Minskad tanke- eller koncentrationsförmåga eller obeslutsamhet så gott som dagligen (vilket bekräftas av personen själv eller andra). 	☐ Ja 	☐ Nej 	</a:t>
            </a:r>
          </a:p>
          <a:p>
            <a:r>
              <a:rPr lang="sv-SE" dirty="0" smtClean="0"/>
              <a:t>9. Återkommande tankar på döden (inte enbart rädsla för att dö), återkommande självmordstankar utan någon särskild plan, gjort självmordsförsök eller har planerat för självmord. 	☐ Ja 	☐ Nej 	</a:t>
            </a:r>
          </a:p>
          <a:p>
            <a:endParaRPr lang="sv-S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0" y="1052736"/>
            <a:ext cx="9144000" cy="5632311"/>
          </a:xfrm>
          <a:prstGeom prst="rect">
            <a:avLst/>
          </a:prstGeom>
        </p:spPr>
        <p:txBody>
          <a:bodyPr wrap="square">
            <a:spAutoFit/>
          </a:bodyPr>
          <a:lstStyle/>
          <a:p>
            <a:r>
              <a:rPr lang="sv-SE" dirty="0" smtClean="0"/>
              <a:t>3. </a:t>
            </a:r>
            <a:r>
              <a:rPr lang="sv-SE" b="1" dirty="0" smtClean="0"/>
              <a:t>Betydande viktnedgång </a:t>
            </a:r>
            <a:r>
              <a:rPr lang="sv-SE" dirty="0" smtClean="0"/>
              <a:t>(utan att avsiktligt banta) </a:t>
            </a:r>
            <a:r>
              <a:rPr lang="sv-SE" b="1" dirty="0" smtClean="0"/>
              <a:t>eller viktuppgång </a:t>
            </a:r>
            <a:r>
              <a:rPr lang="sv-SE" dirty="0" smtClean="0"/>
              <a:t>(t ex mer än 5-procentig förändring av kroppsvikten under en månad), eller minskad alternativt ökad aptit nästan dagligen. 	</a:t>
            </a:r>
          </a:p>
          <a:p>
            <a:r>
              <a:rPr lang="sv-SE" dirty="0" smtClean="0"/>
              <a:t>	</a:t>
            </a:r>
          </a:p>
          <a:p>
            <a:r>
              <a:rPr lang="sv-SE" dirty="0" smtClean="0"/>
              <a:t>4</a:t>
            </a:r>
            <a:r>
              <a:rPr lang="sv-SE" b="1" dirty="0" smtClean="0"/>
              <a:t>. Sömnstörning </a:t>
            </a:r>
            <a:r>
              <a:rPr lang="sv-SE" dirty="0" smtClean="0"/>
              <a:t>(för lite eller för mycket sömn nästan varje natt). </a:t>
            </a:r>
          </a:p>
          <a:p>
            <a:r>
              <a:rPr lang="sv-SE" dirty="0" smtClean="0"/>
              <a:t>		</a:t>
            </a:r>
          </a:p>
          <a:p>
            <a:r>
              <a:rPr lang="sv-SE" dirty="0" smtClean="0"/>
              <a:t>5. </a:t>
            </a:r>
            <a:r>
              <a:rPr lang="sv-SE" b="1" dirty="0" smtClean="0"/>
              <a:t>Psykomotorisk agitation eller hämning </a:t>
            </a:r>
            <a:r>
              <a:rPr lang="sv-SE" dirty="0" smtClean="0"/>
              <a:t>så gott som dagligen (observerbar för omgivningen och inte enbart en subjektiv upplevelse av rastlöshet eller tröghet). 	 		</a:t>
            </a:r>
          </a:p>
          <a:p>
            <a:r>
              <a:rPr lang="sv-SE" dirty="0" smtClean="0"/>
              <a:t>6. </a:t>
            </a:r>
            <a:r>
              <a:rPr lang="sv-SE" b="1" dirty="0" smtClean="0"/>
              <a:t>Svaghetskänsla</a:t>
            </a:r>
            <a:r>
              <a:rPr lang="sv-SE" dirty="0" smtClean="0"/>
              <a:t> eller </a:t>
            </a:r>
            <a:r>
              <a:rPr lang="sv-SE" b="1" dirty="0" smtClean="0"/>
              <a:t>brist på energi </a:t>
            </a:r>
            <a:r>
              <a:rPr lang="sv-SE" dirty="0" smtClean="0"/>
              <a:t>så gott som dagligen. 	</a:t>
            </a:r>
          </a:p>
          <a:p>
            <a:r>
              <a:rPr lang="sv-SE" dirty="0" smtClean="0"/>
              <a:t>	</a:t>
            </a:r>
          </a:p>
          <a:p>
            <a:r>
              <a:rPr lang="sv-SE" dirty="0" smtClean="0"/>
              <a:t>7. </a:t>
            </a:r>
            <a:r>
              <a:rPr lang="sv-SE" b="1" dirty="0" smtClean="0"/>
              <a:t>Känslor av värdelöshet </a:t>
            </a:r>
            <a:r>
              <a:rPr lang="sv-SE" dirty="0" smtClean="0"/>
              <a:t>eller överdrivna eller obefogade </a:t>
            </a:r>
            <a:r>
              <a:rPr lang="sv-SE" b="1" dirty="0" smtClean="0"/>
              <a:t>skuldkänslor </a:t>
            </a:r>
            <a:r>
              <a:rPr lang="sv-SE" dirty="0" smtClean="0"/>
              <a:t>(vilka kan ha vanföreställningskaraktär) nästan dagligen (inte enbart självförebråelser eller skuldkänslor över att vara sjuk). 	</a:t>
            </a:r>
          </a:p>
          <a:p>
            <a:r>
              <a:rPr lang="sv-SE" dirty="0" smtClean="0"/>
              <a:t>	</a:t>
            </a:r>
          </a:p>
          <a:p>
            <a:r>
              <a:rPr lang="sv-SE" dirty="0" smtClean="0"/>
              <a:t>8. </a:t>
            </a:r>
            <a:r>
              <a:rPr lang="sv-SE" b="1" dirty="0" smtClean="0"/>
              <a:t>Minskad tanke- eller koncentrationsförmåga </a:t>
            </a:r>
            <a:r>
              <a:rPr lang="sv-SE" dirty="0" smtClean="0"/>
              <a:t>eller obeslutsamhet så gott som dagligen (vilket bekräftas av personen själv eller andra). 	</a:t>
            </a:r>
          </a:p>
          <a:p>
            <a:r>
              <a:rPr lang="sv-SE" dirty="0" smtClean="0"/>
              <a:t>	</a:t>
            </a:r>
          </a:p>
          <a:p>
            <a:r>
              <a:rPr lang="sv-SE" dirty="0" smtClean="0"/>
              <a:t>9. </a:t>
            </a:r>
            <a:r>
              <a:rPr lang="sv-SE" b="1" dirty="0" smtClean="0"/>
              <a:t>Återkommande tankar på döden </a:t>
            </a:r>
            <a:r>
              <a:rPr lang="sv-SE" dirty="0" smtClean="0"/>
              <a:t>(inte enbart rädsla för att dö), återkommande </a:t>
            </a:r>
            <a:r>
              <a:rPr lang="sv-SE" b="1" dirty="0" smtClean="0"/>
              <a:t>självmordstankar </a:t>
            </a:r>
            <a:r>
              <a:rPr lang="sv-SE" dirty="0" smtClean="0"/>
              <a:t>utan någon särskild plan, gjort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2286000" y="1582341"/>
            <a:ext cx="4572000" cy="3693319"/>
          </a:xfrm>
          <a:prstGeom prst="rect">
            <a:avLst/>
          </a:prstGeom>
        </p:spPr>
        <p:txBody>
          <a:bodyPr>
            <a:spAutoFit/>
          </a:bodyPr>
          <a:lstStyle/>
          <a:p>
            <a:r>
              <a:rPr lang="sv-SE" dirty="0" smtClean="0"/>
              <a:t>Symtomen orsakar kliniskt signifikant lidande eller försämrad funktion i arbete, socialt eller i andra viktiga avseenden</a:t>
            </a:r>
            <a:br>
              <a:rPr lang="sv-SE" dirty="0" smtClean="0"/>
            </a:br>
            <a:r>
              <a:rPr lang="sv-SE" dirty="0" smtClean="0"/>
              <a:t> </a:t>
            </a:r>
          </a:p>
          <a:p>
            <a:r>
              <a:rPr lang="sv-SE" dirty="0" smtClean="0"/>
              <a:t> Symtomen beror inte på direkta fysiologiska effekter av någon substans (t ex missbruksdrog, medicinering) eller av somatisk sjukdom/skada </a:t>
            </a:r>
            <a:br>
              <a:rPr lang="sv-SE" dirty="0" smtClean="0"/>
            </a:br>
            <a:r>
              <a:rPr lang="sv-SE" dirty="0" smtClean="0"/>
              <a:t> </a:t>
            </a:r>
          </a:p>
          <a:p>
            <a:r>
              <a:rPr lang="sv-SE" dirty="0" smtClean="0"/>
              <a:t> Symtomen förklaras inte bättre med sorgreaktion, d v s att den depressiva symtomatologin har varat längre än två månader efter närståendes bortgång</a:t>
            </a:r>
            <a:endParaRPr lang="sv-SE"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öde">
  <a:themeElements>
    <a:clrScheme name="Flöd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öde">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öde">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508</TotalTime>
  <Words>618</Words>
  <Application>Microsoft Office PowerPoint</Application>
  <PresentationFormat>Bildspel på skärmen (4:3)</PresentationFormat>
  <Paragraphs>117</Paragraphs>
  <Slides>13</Slides>
  <Notes>5</Notes>
  <HiddenSlides>0</HiddenSlides>
  <MMClips>0</MMClips>
  <ScaleCrop>false</ScaleCrop>
  <HeadingPairs>
    <vt:vector size="6" baseType="variant">
      <vt:variant>
        <vt:lpstr>Tema</vt:lpstr>
      </vt:variant>
      <vt:variant>
        <vt:i4>1</vt:i4>
      </vt:variant>
      <vt:variant>
        <vt:lpstr>Serverprogram för OLE-inbäddning</vt:lpstr>
      </vt:variant>
      <vt:variant>
        <vt:i4>1</vt:i4>
      </vt:variant>
      <vt:variant>
        <vt:lpstr>Bildrubriker</vt:lpstr>
      </vt:variant>
      <vt:variant>
        <vt:i4>13</vt:i4>
      </vt:variant>
    </vt:vector>
  </HeadingPairs>
  <TitlesOfParts>
    <vt:vector size="15" baseType="lpstr">
      <vt:lpstr>Flöde</vt:lpstr>
      <vt:lpstr>Acrobat Document</vt:lpstr>
      <vt:lpstr>Marie Åsberg </vt:lpstr>
      <vt:lpstr>Bild 2</vt:lpstr>
      <vt:lpstr>MADRS Montgomery Åsberg Depression Rating Scale</vt:lpstr>
      <vt:lpstr>                     MADRS</vt:lpstr>
      <vt:lpstr>MADRS &gt; 10 poäng kan man misstänka depression! </vt:lpstr>
      <vt:lpstr>   DSM-IV-kriterier för poststroke depression (förkortade och reviderad för stroke) </vt:lpstr>
      <vt:lpstr>Bild 7</vt:lpstr>
      <vt:lpstr>Bild 8</vt:lpstr>
      <vt:lpstr>Bild 9</vt:lpstr>
      <vt:lpstr>Emotionalism</vt:lpstr>
      <vt:lpstr>Bild 11</vt:lpstr>
      <vt:lpstr>Bild 12</vt:lpstr>
      <vt:lpstr>EFFECTS-TEAMET PÅ RESA</vt:lpstr>
    </vt:vector>
  </TitlesOfParts>
  <Company>SLL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Marie Åsberg</dc:title>
  <dc:creator>1qb8</dc:creator>
  <cp:lastModifiedBy>1qb8</cp:lastModifiedBy>
  <cp:revision>45</cp:revision>
  <dcterms:created xsi:type="dcterms:W3CDTF">2016-05-18T13:54:15Z</dcterms:created>
  <dcterms:modified xsi:type="dcterms:W3CDTF">2016-05-25T09:52:37Z</dcterms:modified>
</cp:coreProperties>
</file>