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5" r:id="rId3"/>
    <p:sldId id="266" r:id="rId4"/>
    <p:sldId id="258" r:id="rId5"/>
    <p:sldId id="259" r:id="rId6"/>
    <p:sldId id="260" r:id="rId7"/>
    <p:sldId id="267" r:id="rId8"/>
    <p:sldId id="261" r:id="rId9"/>
    <p:sldId id="262" r:id="rId10"/>
    <p:sldId id="263" r:id="rId11"/>
    <p:sldId id="264" r:id="rId12"/>
    <p:sldId id="270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24275E"/>
    <a:srgbClr val="6B59C5"/>
    <a:srgbClr val="6C6850"/>
    <a:srgbClr val="000000"/>
    <a:srgbClr val="00008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9002" autoAdjust="0"/>
  </p:normalViewPr>
  <p:slideViewPr>
    <p:cSldViewPr>
      <p:cViewPr varScale="1">
        <p:scale>
          <a:sx n="68" d="100"/>
          <a:sy n="68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DCDFEC4-B2E0-4D1B-92B8-CDD67B5E5DF8}" type="datetimeFigureOut">
              <a:rPr lang="sv-SE"/>
              <a:pPr>
                <a:defRPr/>
              </a:pPr>
              <a:t>2016-05-25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2AA5B79-454F-41F7-AD7D-CF297DB787F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FB9F9F-BBF1-4FF8-89D9-2915C79688C6}" type="datetimeFigureOut">
              <a:rPr lang="sv-SE"/>
              <a:pPr>
                <a:defRPr/>
              </a:pPr>
              <a:t>2016-05-25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1F5263-9F3F-4329-A349-5CD34288A28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hyperlink" Target="http://www.karolinskatrialalliance.se/" TargetMode="Externa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graphicFrame>
        <p:nvGraphicFramePr>
          <p:cNvPr id="5" name="Object 26"/>
          <p:cNvGraphicFramePr>
            <a:graphicFrameLocks noChangeAspect="1"/>
          </p:cNvGraphicFramePr>
          <p:nvPr/>
        </p:nvGraphicFramePr>
        <p:xfrm>
          <a:off x="152400" y="163513"/>
          <a:ext cx="182880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5" name="Photo Editor Photo" r:id="rId3" imgW="5609524" imgH="2553056" progId="">
                  <p:embed/>
                </p:oleObj>
              </mc:Choice>
              <mc:Fallback>
                <p:oleObj name="Photo Editor Photo" r:id="rId3" imgW="5609524" imgH="2553056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3513"/>
                        <a:ext cx="1828800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24"/>
          <p:cNvSpPr>
            <a:spLocks noChangeAspect="1" noChangeArrowheads="1"/>
          </p:cNvSpPr>
          <p:nvPr/>
        </p:nvSpPr>
        <p:spPr bwMode="auto">
          <a:xfrm>
            <a:off x="3260725" y="2622550"/>
            <a:ext cx="2593975" cy="1303338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AutoShape 25"/>
          <p:cNvSpPr>
            <a:spLocks noChangeAspect="1" noChangeArrowheads="1"/>
          </p:cNvSpPr>
          <p:nvPr/>
        </p:nvSpPr>
        <p:spPr bwMode="auto">
          <a:xfrm>
            <a:off x="3260725" y="2622550"/>
            <a:ext cx="2593975" cy="1303338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250825" y="6237288"/>
            <a:ext cx="198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900">
                <a:solidFill>
                  <a:srgbClr val="24275E"/>
                </a:solidFill>
                <a:latin typeface="Arial" charset="0"/>
                <a:hlinkClick r:id="rId5"/>
              </a:rPr>
              <a:t>www.</a:t>
            </a:r>
            <a:r>
              <a:rPr lang="en-GB" sz="1000">
                <a:solidFill>
                  <a:srgbClr val="24275E"/>
                </a:solidFill>
                <a:latin typeface="Arial" charset="0"/>
                <a:hlinkClick r:id="rId5"/>
              </a:rPr>
              <a:t>karolinskatrialalliance</a:t>
            </a:r>
            <a:r>
              <a:rPr lang="en-GB" sz="900">
                <a:solidFill>
                  <a:srgbClr val="24275E"/>
                </a:solidFill>
                <a:latin typeface="Arial" charset="0"/>
                <a:hlinkClick r:id="rId5"/>
              </a:rPr>
              <a:t>.se</a:t>
            </a:r>
            <a:endParaRPr lang="en-GB" sz="900">
              <a:solidFill>
                <a:srgbClr val="24275E"/>
              </a:solidFill>
              <a:latin typeface="Arial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152400" y="1066800"/>
            <a:ext cx="883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10" name="AutoShape 8"/>
          <p:cNvSpPr>
            <a:spLocks noChangeAspect="1" noChangeArrowheads="1"/>
          </p:cNvSpPr>
          <p:nvPr userDrawn="1"/>
        </p:nvSpPr>
        <p:spPr bwMode="auto">
          <a:xfrm>
            <a:off x="3260725" y="2622550"/>
            <a:ext cx="2593975" cy="1303338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11" name="AutoShape 9"/>
          <p:cNvSpPr>
            <a:spLocks noChangeAspect="1" noChangeArrowheads="1"/>
          </p:cNvSpPr>
          <p:nvPr userDrawn="1"/>
        </p:nvSpPr>
        <p:spPr bwMode="auto">
          <a:xfrm>
            <a:off x="3260725" y="2622550"/>
            <a:ext cx="2593975" cy="1303338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12" name="Text Box 10"/>
          <p:cNvSpPr txBox="1">
            <a:spLocks noChangeArrowheads="1"/>
          </p:cNvSpPr>
          <p:nvPr userDrawn="1"/>
        </p:nvSpPr>
        <p:spPr bwMode="auto">
          <a:xfrm>
            <a:off x="250825" y="6237288"/>
            <a:ext cx="198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900">
                <a:solidFill>
                  <a:srgbClr val="24275E"/>
                </a:solidFill>
                <a:latin typeface="Arial" charset="0"/>
                <a:hlinkClick r:id="rId5"/>
              </a:rPr>
              <a:t>www.</a:t>
            </a:r>
            <a:r>
              <a:rPr lang="en-GB" sz="1000">
                <a:solidFill>
                  <a:srgbClr val="24275E"/>
                </a:solidFill>
                <a:latin typeface="Arial" charset="0"/>
                <a:hlinkClick r:id="rId5"/>
              </a:rPr>
              <a:t>karolinskatrialalliance</a:t>
            </a:r>
            <a:r>
              <a:rPr lang="en-GB" sz="900">
                <a:solidFill>
                  <a:srgbClr val="24275E"/>
                </a:solidFill>
                <a:latin typeface="Arial" charset="0"/>
                <a:hlinkClick r:id="rId5"/>
              </a:rPr>
              <a:t>.se</a:t>
            </a:r>
            <a:endParaRPr lang="en-GB" sz="900">
              <a:solidFill>
                <a:srgbClr val="24275E"/>
              </a:solidFill>
              <a:latin typeface="Arial" charset="0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13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F359C-0077-4E5C-9E6F-8773E4288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B7611-2184-46AB-B9D7-127ECC28E0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05600" y="914400"/>
            <a:ext cx="2057400" cy="49530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3400" y="914400"/>
            <a:ext cx="6019800" cy="49530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1C745-1951-4C38-8066-7D3B582347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33400" y="2133600"/>
            <a:ext cx="4038600" cy="3733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724400" y="2133600"/>
            <a:ext cx="4038600" cy="17907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724400" y="4076700"/>
            <a:ext cx="4038600" cy="17907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C1AC5-DFF9-4AE4-9A58-9E3CEC0007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6088C-4B11-4077-A52A-7DA8D29015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335D3-558F-4BAA-811C-5717872274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24400" y="21336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D6C6F-B9AA-4218-8658-CC2A00806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7D90A-0EB1-4E4C-9285-646FE74314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BFE8E-3880-42DB-A7E4-9AD1D30F8B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42D4D-A794-4954-8B1E-EDEE28C422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DFD4B-0D0E-4019-ACB0-7C1DABB02D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67592-B808-4A3D-A75A-D760F3E1FF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://www.karolinskatrialalliance.se/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graphicFrame>
        <p:nvGraphicFramePr>
          <p:cNvPr id="1026" name="Object 26"/>
          <p:cNvGraphicFramePr>
            <a:graphicFrameLocks noChangeAspect="1"/>
          </p:cNvGraphicFramePr>
          <p:nvPr/>
        </p:nvGraphicFramePr>
        <p:xfrm>
          <a:off x="152400" y="163513"/>
          <a:ext cx="182880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 Editor Photo" r:id="rId15" imgW="5609524" imgH="2553056" progId="">
                  <p:embed/>
                </p:oleObj>
              </mc:Choice>
              <mc:Fallback>
                <p:oleObj name="Photo Editor Photo" r:id="rId15" imgW="5609524" imgH="2553056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3513"/>
                        <a:ext cx="1828800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4F81B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EECE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914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4008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+mn-lt"/>
              </a:defRPr>
            </a:lvl1pPr>
          </a:lstStyle>
          <a:p>
            <a:pPr>
              <a:defRPr/>
            </a:pPr>
            <a:fld id="{8F63DAF1-2670-4D2A-8AC0-35F16CADC9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48" name="AutoShape 24"/>
          <p:cNvSpPr>
            <a:spLocks noChangeAspect="1" noChangeArrowheads="1"/>
          </p:cNvSpPr>
          <p:nvPr/>
        </p:nvSpPr>
        <p:spPr bwMode="auto">
          <a:xfrm>
            <a:off x="3260725" y="2622550"/>
            <a:ext cx="2593975" cy="1303338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1049" name="AutoShape 25"/>
          <p:cNvSpPr>
            <a:spLocks noChangeAspect="1" noChangeArrowheads="1"/>
          </p:cNvSpPr>
          <p:nvPr/>
        </p:nvSpPr>
        <p:spPr bwMode="auto">
          <a:xfrm>
            <a:off x="3260725" y="2622550"/>
            <a:ext cx="2593975" cy="1303338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250825" y="6237288"/>
            <a:ext cx="198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900">
                <a:solidFill>
                  <a:srgbClr val="24275E"/>
                </a:solidFill>
                <a:latin typeface="Arial" charset="0"/>
                <a:hlinkClick r:id="rId17"/>
              </a:rPr>
              <a:t>www.</a:t>
            </a:r>
            <a:r>
              <a:rPr lang="en-GB" sz="1000">
                <a:solidFill>
                  <a:srgbClr val="24275E"/>
                </a:solidFill>
                <a:latin typeface="Arial" charset="0"/>
                <a:hlinkClick r:id="rId17"/>
              </a:rPr>
              <a:t>karolinskatrialalliance</a:t>
            </a:r>
            <a:r>
              <a:rPr lang="en-GB" sz="900">
                <a:solidFill>
                  <a:srgbClr val="24275E"/>
                </a:solidFill>
                <a:latin typeface="Arial" charset="0"/>
                <a:hlinkClick r:id="rId17"/>
              </a:rPr>
              <a:t>.se</a:t>
            </a:r>
            <a:endParaRPr lang="en-GB" sz="900">
              <a:solidFill>
                <a:srgbClr val="24275E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4275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4275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4275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4275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24275E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24275E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24275E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24275E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24275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4275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4275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4275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4275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4275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4275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4275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4275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4275E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EFFECTS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v-SE" dirty="0"/>
          </a:p>
          <a:p>
            <a:pPr algn="ctr">
              <a:buNone/>
            </a:pPr>
            <a:r>
              <a:rPr lang="sv-SE" sz="4000" b="1" dirty="0" err="1">
                <a:solidFill>
                  <a:srgbClr val="FF0000"/>
                </a:solidFill>
              </a:rPr>
              <a:t>Monitorering</a:t>
            </a:r>
            <a:endParaRPr lang="sv-SE" sz="4000" b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sv-SE" dirty="0"/>
          </a:p>
          <a:p>
            <a:pPr algn="ctr">
              <a:buNone/>
            </a:pPr>
            <a:endParaRPr lang="sv-SE" dirty="0"/>
          </a:p>
          <a:p>
            <a:pPr algn="ctr">
              <a:buNone/>
            </a:pPr>
            <a:r>
              <a:rPr lang="sv-SE" dirty="0"/>
              <a:t>Sjuksköterskemöte </a:t>
            </a:r>
          </a:p>
          <a:p>
            <a:pPr algn="ctr">
              <a:buNone/>
            </a:pPr>
            <a:r>
              <a:rPr lang="sv-SE" dirty="0"/>
              <a:t>2016-05-26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/>
          <a:lstStyle/>
          <a:p>
            <a:r>
              <a:rPr lang="sv-SE" dirty="0"/>
              <a:t>Dokument i prövarpärmen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v-SE" b="1" dirty="0">
                <a:solidFill>
                  <a:srgbClr val="FF0000"/>
                </a:solidFill>
              </a:rPr>
              <a:t>Signatur/Delegeringslog</a:t>
            </a:r>
            <a:endParaRPr lang="sv-SE" dirty="0"/>
          </a:p>
          <a:p>
            <a:pPr algn="ctr">
              <a:buNone/>
            </a:pPr>
            <a:r>
              <a:rPr lang="sv-SE" sz="2800" dirty="0"/>
              <a:t>uppdaterad, med t ex ny personal, personal som slutat. PI måste ha delegerat uppgifterna INNAN personen gör något arbete i studien</a:t>
            </a:r>
          </a:p>
          <a:p>
            <a:pPr algn="ctr">
              <a:buNone/>
            </a:pPr>
            <a:endParaRPr lang="sv-SE" sz="16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sv-SE" b="1" dirty="0">
                <a:solidFill>
                  <a:srgbClr val="FF0000"/>
                </a:solidFill>
              </a:rPr>
              <a:t>CV</a:t>
            </a:r>
            <a:endParaRPr lang="sv-SE" b="1" dirty="0"/>
          </a:p>
          <a:p>
            <a:pPr algn="ctr">
              <a:buNone/>
            </a:pPr>
            <a:r>
              <a:rPr lang="sv-SE" sz="2800" dirty="0"/>
              <a:t>för ny personal i pärmen. </a:t>
            </a:r>
          </a:p>
          <a:p>
            <a:pPr algn="ctr">
              <a:buNone/>
            </a:pPr>
            <a:r>
              <a:rPr lang="sv-SE" sz="2800" dirty="0"/>
              <a:t>Ska vara daterad/signerad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”fynd”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3733800"/>
          </a:xfrm>
        </p:spPr>
        <p:txBody>
          <a:bodyPr/>
          <a:lstStyle/>
          <a:p>
            <a:r>
              <a:rPr lang="sv-SE" dirty="0"/>
              <a:t>Protokollet är inte signerat/daterat av PI</a:t>
            </a:r>
          </a:p>
          <a:p>
            <a:r>
              <a:rPr lang="sv-SE" dirty="0">
                <a:solidFill>
                  <a:srgbClr val="FF0000"/>
                </a:solidFill>
              </a:rPr>
              <a:t>CV saknas</a:t>
            </a:r>
          </a:p>
          <a:p>
            <a:r>
              <a:rPr lang="sv-SE" dirty="0">
                <a:solidFill>
                  <a:srgbClr val="000066"/>
                </a:solidFill>
              </a:rPr>
              <a:t>Screening/Identifikationslog ej komplett</a:t>
            </a:r>
          </a:p>
          <a:p>
            <a:r>
              <a:rPr lang="sv-SE" dirty="0">
                <a:solidFill>
                  <a:srgbClr val="FF0000"/>
                </a:solidFill>
              </a:rPr>
              <a:t>Någon annan än patienten har daterat patientinformationen</a:t>
            </a:r>
          </a:p>
          <a:p>
            <a:r>
              <a:rPr lang="sv-SE" dirty="0">
                <a:solidFill>
                  <a:srgbClr val="000066"/>
                </a:solidFill>
              </a:rPr>
              <a:t>Journalanteckningar ej kompletta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FRÅGOR?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0178" name="Picture 2" descr="H:\Thinking-clip-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836712"/>
            <a:ext cx="4888979" cy="5037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Monitorer från KTA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v-SE" dirty="0"/>
              <a:t>Ingalill Reinholdsson</a:t>
            </a:r>
          </a:p>
          <a:p>
            <a:pPr algn="ctr">
              <a:buNone/>
            </a:pPr>
            <a:endParaRPr lang="sv-SE" dirty="0"/>
          </a:p>
          <a:p>
            <a:pPr algn="ctr">
              <a:buNone/>
            </a:pPr>
            <a:r>
              <a:rPr lang="sv-SE" dirty="0" err="1"/>
              <a:t>Terése</a:t>
            </a:r>
            <a:r>
              <a:rPr lang="sv-SE" dirty="0"/>
              <a:t> </a:t>
            </a:r>
            <a:r>
              <a:rPr lang="sv-SE" dirty="0" err="1"/>
              <a:t>Brunsell</a:t>
            </a:r>
            <a:endParaRPr lang="sv-SE" dirty="0"/>
          </a:p>
          <a:p>
            <a:pPr algn="ctr">
              <a:buNone/>
            </a:pPr>
            <a:endParaRPr lang="sv-SE" dirty="0"/>
          </a:p>
          <a:p>
            <a:pPr algn="ctr">
              <a:buNone/>
            </a:pPr>
            <a:r>
              <a:rPr lang="sv-SE" dirty="0"/>
              <a:t>Maria Persson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När börjar vi </a:t>
            </a:r>
            <a:r>
              <a:rPr lang="sv-SE" dirty="0" err="1"/>
              <a:t>monitorera</a:t>
            </a:r>
            <a:br>
              <a:rPr lang="sv-SE" dirty="0"/>
            </a:br>
            <a:r>
              <a:rPr lang="sv-SE" dirty="0"/>
              <a:t>i EFFECTS?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v-SE" dirty="0"/>
          </a:p>
          <a:p>
            <a:pPr algn="ctr">
              <a:buNone/>
            </a:pPr>
            <a:r>
              <a:rPr lang="sv-SE" dirty="0"/>
              <a:t>Första besöket på kliniken planeras till när klinikens första patient gjort sitt 3 månaders besök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Inför första </a:t>
            </a:r>
            <a:r>
              <a:rPr lang="sv-SE" dirty="0" err="1"/>
              <a:t>monitoreringen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v-SE" b="1" dirty="0"/>
              <a:t>Sekretessförbindelse</a:t>
            </a:r>
            <a:r>
              <a:rPr lang="sv-SE" dirty="0"/>
              <a:t> </a:t>
            </a:r>
          </a:p>
          <a:p>
            <a:pPr algn="ctr">
              <a:buNone/>
            </a:pPr>
            <a:r>
              <a:rPr lang="sv-SE" dirty="0"/>
              <a:t>måste vara signerad/daterad av journalansvarig på kliniken, samt monitor</a:t>
            </a:r>
          </a:p>
          <a:p>
            <a:pPr algn="ctr">
              <a:buNone/>
            </a:pPr>
            <a:endParaRPr lang="sv-SE" dirty="0"/>
          </a:p>
          <a:p>
            <a:pPr algn="ctr">
              <a:buNone/>
            </a:pPr>
            <a:endParaRPr lang="sv-SE" dirty="0"/>
          </a:p>
        </p:txBody>
      </p:sp>
      <p:sp>
        <p:nvSpPr>
          <p:cNvPr id="50178" name="Document"/>
          <p:cNvSpPr>
            <a:spLocks noEditPoints="1" noChangeArrowheads="1"/>
          </p:cNvSpPr>
          <p:nvPr/>
        </p:nvSpPr>
        <p:spPr bwMode="auto">
          <a:xfrm>
            <a:off x="3851920" y="414908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sz="1550" dirty="0" err="1">
                <a:latin typeface="+mj-lt"/>
              </a:rPr>
              <a:t>Sekretess-förbindelse</a:t>
            </a:r>
            <a:endParaRPr lang="sv-SE" sz="155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Förberedelser inför </a:t>
            </a:r>
            <a:r>
              <a:rPr lang="sv-SE" dirty="0" err="1"/>
              <a:t>monitorering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Komplett prövarpärm</a:t>
            </a:r>
          </a:p>
          <a:p>
            <a:r>
              <a:rPr lang="sv-SE" dirty="0"/>
              <a:t>Skriv ut patientjournaler</a:t>
            </a:r>
          </a:p>
          <a:p>
            <a:r>
              <a:rPr lang="sv-SE" dirty="0"/>
              <a:t>Kompletta patientpärmar </a:t>
            </a:r>
            <a:r>
              <a:rPr lang="sv-SE" sz="2000" dirty="0"/>
              <a:t>(</a:t>
            </a:r>
            <a:r>
              <a:rPr lang="sv-SE" sz="2000" dirty="0" err="1"/>
              <a:t>Skalor,frågeformulär</a:t>
            </a:r>
            <a:r>
              <a:rPr lang="sv-SE" sz="2000" dirty="0"/>
              <a:t> </a:t>
            </a:r>
            <a:r>
              <a:rPr lang="sv-SE" sz="2000" dirty="0" err="1"/>
              <a:t>etc</a:t>
            </a:r>
            <a:r>
              <a:rPr lang="sv-SE" sz="2000" dirty="0"/>
              <a:t>)</a:t>
            </a:r>
          </a:p>
          <a:p>
            <a:r>
              <a:rPr lang="sv-SE" i="1" dirty="0">
                <a:solidFill>
                  <a:srgbClr val="00B050"/>
                </a:solidFill>
              </a:rPr>
              <a:t>”Mark CRF </a:t>
            </a:r>
            <a:r>
              <a:rPr lang="sv-SE" i="1" dirty="0" err="1">
                <a:solidFill>
                  <a:srgbClr val="00B050"/>
                </a:solidFill>
              </a:rPr>
              <a:t>complete</a:t>
            </a:r>
            <a:r>
              <a:rPr lang="sv-SE" dirty="0">
                <a:solidFill>
                  <a:srgbClr val="00B050"/>
                </a:solidFill>
              </a:rPr>
              <a:t>”</a:t>
            </a:r>
            <a:endParaRPr lang="sv-SE" sz="2400" dirty="0"/>
          </a:p>
          <a:p>
            <a:r>
              <a:rPr lang="sv-SE" dirty="0"/>
              <a:t>Kompletta läkemedelsloggar</a:t>
            </a:r>
          </a:p>
          <a:p>
            <a:r>
              <a:rPr lang="sv-SE" dirty="0"/>
              <a:t>Se till att ev. åtgärder från förra </a:t>
            </a:r>
            <a:r>
              <a:rPr lang="sv-SE" dirty="0" err="1"/>
              <a:t>monitoreringsbesöket</a:t>
            </a:r>
            <a:r>
              <a:rPr lang="sv-SE" dirty="0"/>
              <a:t> är uppföljda</a:t>
            </a:r>
          </a:p>
          <a:p>
            <a:pPr>
              <a:buNone/>
            </a:pPr>
            <a:endParaRPr lang="sv-SE" sz="2000" dirty="0"/>
          </a:p>
          <a:p>
            <a:endParaRPr lang="sv-SE" dirty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Monitoreringsbesöket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Avsätt </a:t>
            </a:r>
            <a:r>
              <a:rPr lang="sv-SE" b="1" dirty="0">
                <a:solidFill>
                  <a:srgbClr val="FF0000"/>
                </a:solidFill>
              </a:rPr>
              <a:t>tid</a:t>
            </a:r>
            <a:r>
              <a:rPr lang="sv-SE" dirty="0"/>
              <a:t> i början och slutet av </a:t>
            </a:r>
            <a:r>
              <a:rPr lang="sv-SE" dirty="0" err="1"/>
              <a:t>monitoreringsbesöket</a:t>
            </a:r>
            <a:endParaRPr lang="sv-SE" dirty="0"/>
          </a:p>
          <a:p>
            <a:r>
              <a:rPr lang="sv-SE" dirty="0"/>
              <a:t>Se till att det finns en bra plats för monitor att arbeta på</a:t>
            </a:r>
          </a:p>
          <a:p>
            <a:r>
              <a:rPr lang="sv-SE" dirty="0"/>
              <a:t>Monitor arbetar självständigt under besöket</a:t>
            </a:r>
          </a:p>
          <a:p>
            <a:endParaRPr lang="sv-SE" dirty="0"/>
          </a:p>
          <a:p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</a:t>
            </a:r>
            <a:r>
              <a:rPr lang="sv-SE" dirty="0" err="1"/>
              <a:t>monitorerar</a:t>
            </a:r>
            <a:r>
              <a:rPr lang="sv-SE" dirty="0"/>
              <a:t> vi?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ALLA patientinformationer/samtycken</a:t>
            </a:r>
          </a:p>
          <a:p>
            <a:r>
              <a:rPr lang="sv-SE" dirty="0"/>
              <a:t>”Scannar” igenom journalerna för eventuella </a:t>
            </a:r>
            <a:r>
              <a:rPr lang="sv-SE" dirty="0" err="1"/>
              <a:t>SAEs</a:t>
            </a:r>
            <a:r>
              <a:rPr lang="sv-SE" dirty="0"/>
              <a:t> på ALLA patienter</a:t>
            </a:r>
          </a:p>
          <a:p>
            <a:r>
              <a:rPr lang="sv-SE" dirty="0"/>
              <a:t>100% SDV på ett urval patienter</a:t>
            </a:r>
          </a:p>
          <a:p>
            <a:r>
              <a:rPr lang="sv-SE" dirty="0"/>
              <a:t>Studieläkemedlet</a:t>
            </a:r>
          </a:p>
          <a:p>
            <a:r>
              <a:rPr lang="sv-SE" dirty="0"/>
              <a:t>Prövarpärmen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Efter </a:t>
            </a:r>
            <a:r>
              <a:rPr lang="sv-SE" dirty="0" err="1"/>
              <a:t>monitoreringen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Monitor skickar en </a:t>
            </a:r>
            <a:r>
              <a:rPr lang="sv-SE" sz="2800" dirty="0" err="1"/>
              <a:t>monitoreringsrapport</a:t>
            </a:r>
            <a:r>
              <a:rPr lang="sv-SE" sz="2800" dirty="0"/>
              <a:t> med beskrivning av vad som gjorts under besöket</a:t>
            </a:r>
          </a:p>
          <a:p>
            <a:pPr>
              <a:buNone/>
            </a:pPr>
            <a:endParaRPr lang="sv-SE" sz="1200" dirty="0"/>
          </a:p>
          <a:p>
            <a:r>
              <a:rPr lang="sv-SE" sz="2800" dirty="0">
                <a:solidFill>
                  <a:srgbClr val="FF0000"/>
                </a:solidFill>
              </a:rPr>
              <a:t>I rapporten beskrivs fynd som behöver följas upp, t ex saknade dokument i prövarpärmen</a:t>
            </a:r>
          </a:p>
          <a:p>
            <a:pPr>
              <a:buNone/>
            </a:pPr>
            <a:endParaRPr lang="sv-SE" sz="1200" dirty="0"/>
          </a:p>
          <a:p>
            <a:r>
              <a:rPr lang="sv-SE" sz="2800" dirty="0"/>
              <a:t>Kliniken följer upp fynden, detta kontrolleras vid följande </a:t>
            </a:r>
            <a:r>
              <a:rPr lang="sv-SE" sz="2800" dirty="0" err="1"/>
              <a:t>monitorering</a:t>
            </a:r>
            <a:endParaRPr lang="sv-SE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Journalanteckningar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>
                <a:solidFill>
                  <a:srgbClr val="FF0000"/>
                </a:solidFill>
              </a:rPr>
              <a:t>Inklusionsbesöket</a:t>
            </a:r>
            <a:r>
              <a:rPr lang="sv-SE" dirty="0"/>
              <a:t> </a:t>
            </a:r>
            <a:r>
              <a:rPr lang="sv-SE" sz="2800" dirty="0"/>
              <a:t>(patienten har informerats om studien, givit sitt medgivande </a:t>
            </a:r>
            <a:r>
              <a:rPr lang="sv-SE" sz="2800" dirty="0" err="1"/>
              <a:t>etc</a:t>
            </a:r>
            <a:r>
              <a:rPr lang="sv-SE" sz="2800" dirty="0"/>
              <a:t>)</a:t>
            </a:r>
          </a:p>
          <a:p>
            <a:pPr>
              <a:buNone/>
            </a:pPr>
            <a:endParaRPr lang="sv-SE" dirty="0"/>
          </a:p>
          <a:p>
            <a:r>
              <a:rPr lang="sv-SE" dirty="0"/>
              <a:t>Uppföljningsbesök </a:t>
            </a:r>
            <a:r>
              <a:rPr lang="sv-SE" sz="2800" dirty="0"/>
              <a:t>(även telefonuppföljning)</a:t>
            </a:r>
          </a:p>
          <a:p>
            <a:endParaRPr lang="sv-SE" dirty="0"/>
          </a:p>
          <a:p>
            <a:pPr>
              <a:buNone/>
            </a:pPr>
            <a:r>
              <a:rPr lang="sv-SE" dirty="0"/>
              <a:t>Det finns exempel på texter i prövarpärmen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 PRIM-KTA plan0909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2864</TotalTime>
  <Words>262</Words>
  <Application>Microsoft Office PowerPoint</Application>
  <PresentationFormat>Bildspel på skärmen (4:3)</PresentationFormat>
  <Paragraphs>64</Paragraphs>
  <Slides>12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Presentation PRIM-KTA plan090907</vt:lpstr>
      <vt:lpstr>Photo Editor Photo</vt:lpstr>
      <vt:lpstr>EFFECTS</vt:lpstr>
      <vt:lpstr>Monitorer från KTA</vt:lpstr>
      <vt:lpstr>När börjar vi monitorera i EFFECTS?</vt:lpstr>
      <vt:lpstr>Inför första monitoreringen</vt:lpstr>
      <vt:lpstr>Förberedelser inför monitorering</vt:lpstr>
      <vt:lpstr>Monitoreringsbesöket</vt:lpstr>
      <vt:lpstr>Vad monitorerar vi?</vt:lpstr>
      <vt:lpstr>Efter monitoreringen</vt:lpstr>
      <vt:lpstr>Journalanteckningar</vt:lpstr>
      <vt:lpstr>Dokument i prövarpärmen</vt:lpstr>
      <vt:lpstr>Vanliga ”fynd”</vt:lpstr>
      <vt:lpstr>FRÅGOR?</vt:lpstr>
    </vt:vector>
  </TitlesOfParts>
  <Company>SLL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Karolinska Trial Alliance</dc:title>
  <dc:creator>52t9</dc:creator>
  <cp:lastModifiedBy>Nina Greilert</cp:lastModifiedBy>
  <cp:revision>217</cp:revision>
  <dcterms:created xsi:type="dcterms:W3CDTF">2012-12-05T07:47:34Z</dcterms:created>
  <dcterms:modified xsi:type="dcterms:W3CDTF">2016-05-25T15:19:23Z</dcterms:modified>
</cp:coreProperties>
</file>