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1" r:id="rId2"/>
    <p:sldMasterId id="2147484322" r:id="rId3"/>
  </p:sldMasterIdLst>
  <p:notesMasterIdLst>
    <p:notesMasterId r:id="rId39"/>
  </p:notesMasterIdLst>
  <p:handoutMasterIdLst>
    <p:handoutMasterId r:id="rId40"/>
  </p:handoutMasterIdLst>
  <p:sldIdLst>
    <p:sldId id="272" r:id="rId4"/>
    <p:sldId id="353" r:id="rId5"/>
    <p:sldId id="313" r:id="rId6"/>
    <p:sldId id="321" r:id="rId7"/>
    <p:sldId id="341" r:id="rId8"/>
    <p:sldId id="354" r:id="rId9"/>
    <p:sldId id="355" r:id="rId10"/>
    <p:sldId id="356" r:id="rId11"/>
    <p:sldId id="310" r:id="rId12"/>
    <p:sldId id="342" r:id="rId13"/>
    <p:sldId id="329" r:id="rId14"/>
    <p:sldId id="326" r:id="rId15"/>
    <p:sldId id="352" r:id="rId16"/>
    <p:sldId id="327" r:id="rId17"/>
    <p:sldId id="314" r:id="rId18"/>
    <p:sldId id="315" r:id="rId19"/>
    <p:sldId id="318" r:id="rId20"/>
    <p:sldId id="343" r:id="rId21"/>
    <p:sldId id="320" r:id="rId22"/>
    <p:sldId id="322" r:id="rId23"/>
    <p:sldId id="323" r:id="rId24"/>
    <p:sldId id="351" r:id="rId25"/>
    <p:sldId id="338" r:id="rId26"/>
    <p:sldId id="344" r:id="rId27"/>
    <p:sldId id="345" r:id="rId28"/>
    <p:sldId id="339" r:id="rId29"/>
    <p:sldId id="324" r:id="rId30"/>
    <p:sldId id="325" r:id="rId31"/>
    <p:sldId id="333" r:id="rId32"/>
    <p:sldId id="347" r:id="rId33"/>
    <p:sldId id="348" r:id="rId34"/>
    <p:sldId id="336" r:id="rId35"/>
    <p:sldId id="340" r:id="rId36"/>
    <p:sldId id="331" r:id="rId37"/>
    <p:sldId id="278" r:id="rId38"/>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Format med tema 2 - dekorfär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Format med tema 2 - dekorfär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321"/>
  </p:normalViewPr>
  <p:slideViewPr>
    <p:cSldViewPr>
      <p:cViewPr>
        <p:scale>
          <a:sx n="120" d="100"/>
          <a:sy n="120" d="100"/>
        </p:scale>
        <p:origin x="-1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77827" name="Rectangle 3"/>
          <p:cNvSpPr>
            <a:spLocks noGrp="1" noChangeArrowheads="1"/>
          </p:cNvSpPr>
          <p:nvPr>
            <p:ph type="dt" sz="quarter" idx="1"/>
          </p:nvPr>
        </p:nvSpPr>
        <p:spPr bwMode="auto">
          <a:xfrm>
            <a:off x="3849688"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GB"/>
          </a:p>
        </p:txBody>
      </p:sp>
      <p:sp>
        <p:nvSpPr>
          <p:cNvPr id="77828" name="Rectangle 4"/>
          <p:cNvSpPr>
            <a:spLocks noGrp="1" noChangeArrowheads="1"/>
          </p:cNvSpPr>
          <p:nvPr>
            <p:ph type="ftr" sz="quarter" idx="2"/>
          </p:nvPr>
        </p:nvSpPr>
        <p:spPr bwMode="auto">
          <a:xfrm>
            <a:off x="0"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77829" name="Rectangle 5"/>
          <p:cNvSpPr>
            <a:spLocks noGrp="1" noChangeArrowheads="1"/>
          </p:cNvSpPr>
          <p:nvPr>
            <p:ph type="sldNum" sz="quarter" idx="3"/>
          </p:nvPr>
        </p:nvSpPr>
        <p:spPr bwMode="auto">
          <a:xfrm>
            <a:off x="3849688"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84DFE48-A258-C640-9C28-4DDF18D45038}" type="slidenum">
              <a:rPr lang="en-GB" altLang="sv-SE"/>
              <a:pPr/>
              <a:t>‹#›</a:t>
            </a:fld>
            <a:endParaRPr lang="en-GB" altLang="sv-SE"/>
          </a:p>
        </p:txBody>
      </p:sp>
    </p:spTree>
    <p:extLst>
      <p:ext uri="{BB962C8B-B14F-4D97-AF65-F5344CB8AC3E}">
        <p14:creationId xmlns:p14="http://schemas.microsoft.com/office/powerpoint/2010/main" xmlns="" val="8546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86019" name="Rectangle 3"/>
          <p:cNvSpPr>
            <a:spLocks noGrp="1" noChangeArrowheads="1"/>
          </p:cNvSpPr>
          <p:nvPr>
            <p:ph type="dt" idx="1"/>
          </p:nvPr>
        </p:nvSpPr>
        <p:spPr bwMode="auto">
          <a:xfrm>
            <a:off x="3849688"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GB"/>
          </a:p>
        </p:txBody>
      </p:sp>
      <p:sp>
        <p:nvSpPr>
          <p:cNvPr id="27652"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21" name="Rectangle 5"/>
          <p:cNvSpPr>
            <a:spLocks noGrp="1" noChangeArrowheads="1"/>
          </p:cNvSpPr>
          <p:nvPr>
            <p:ph type="body" sz="quarter" idx="3"/>
          </p:nvPr>
        </p:nvSpPr>
        <p:spPr bwMode="auto">
          <a:xfrm>
            <a:off x="679450" y="4691063"/>
            <a:ext cx="5438775" cy="44434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6022" name="Rectangle 6"/>
          <p:cNvSpPr>
            <a:spLocks noGrp="1" noChangeArrowheads="1"/>
          </p:cNvSpPr>
          <p:nvPr>
            <p:ph type="ftr" sz="quarter" idx="4"/>
          </p:nvPr>
        </p:nvSpPr>
        <p:spPr bwMode="auto">
          <a:xfrm>
            <a:off x="0"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86023" name="Rectangle 7"/>
          <p:cNvSpPr>
            <a:spLocks noGrp="1" noChangeArrowheads="1"/>
          </p:cNvSpPr>
          <p:nvPr>
            <p:ph type="sldNum" sz="quarter" idx="5"/>
          </p:nvPr>
        </p:nvSpPr>
        <p:spPr bwMode="auto">
          <a:xfrm>
            <a:off x="3849688"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47DA412-DB56-7947-BC90-1F0D6DC8CC57}" type="slidenum">
              <a:rPr lang="en-GB" altLang="sv-SE"/>
              <a:pPr/>
              <a:t>‹#›</a:t>
            </a:fld>
            <a:endParaRPr lang="en-GB" altLang="sv-SE"/>
          </a:p>
        </p:txBody>
      </p:sp>
    </p:spTree>
    <p:extLst>
      <p:ext uri="{BB962C8B-B14F-4D97-AF65-F5344CB8AC3E}">
        <p14:creationId xmlns:p14="http://schemas.microsoft.com/office/powerpoint/2010/main" xmlns="" val="358792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7DA412-DB56-7947-BC90-1F0D6DC8CC57}" type="slidenum">
              <a:rPr lang="en-GB" altLang="sv-SE" smtClean="0"/>
              <a:pPr/>
              <a:t>1</a:t>
            </a:fld>
            <a:endParaRPr lang="en-GB" altLang="sv-SE"/>
          </a:p>
        </p:txBody>
      </p:sp>
    </p:spTree>
    <p:extLst>
      <p:ext uri="{BB962C8B-B14F-4D97-AF65-F5344CB8AC3E}">
        <p14:creationId xmlns:p14="http://schemas.microsoft.com/office/powerpoint/2010/main" xmlns="" val="213629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tshållare för bildobjekt 1"/>
          <p:cNvSpPr>
            <a:spLocks noGrp="1" noRot="1" noChangeAspect="1" noTextEdit="1"/>
          </p:cNvSpPr>
          <p:nvPr>
            <p:ph type="sldImg"/>
          </p:nvPr>
        </p:nvSpPr>
        <p:spPr>
          <a:ln/>
        </p:spPr>
      </p:sp>
      <p:sp>
        <p:nvSpPr>
          <p:cNvPr id="57346"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a:ea typeface="MS PGothic" charset="-128"/>
              </a:rPr>
              <a:t>0 - No symptoms.</a:t>
            </a:r>
          </a:p>
          <a:p>
            <a:r>
              <a:rPr lang="sv-SE" altLang="sv-SE">
                <a:ea typeface="MS PGothic" charset="-128"/>
              </a:rPr>
              <a:t>1 - No significant disability. Able to carry out all usual activities, </a:t>
            </a:r>
            <a:r>
              <a:rPr lang="sv-SE" altLang="sv-SE" b="1">
                <a:ea typeface="MS PGothic" charset="-128"/>
              </a:rPr>
              <a:t>despite some symptoms</a:t>
            </a:r>
            <a:r>
              <a:rPr lang="sv-SE" altLang="sv-SE">
                <a:ea typeface="MS PGothic" charset="-128"/>
              </a:rPr>
              <a:t>.</a:t>
            </a:r>
          </a:p>
          <a:p>
            <a:r>
              <a:rPr lang="sv-SE" altLang="sv-SE">
                <a:ea typeface="MS PGothic" charset="-128"/>
              </a:rPr>
              <a:t>2 - Slight disability. Able to look after </a:t>
            </a:r>
            <a:r>
              <a:rPr lang="sv-SE" altLang="sv-SE" b="1">
                <a:ea typeface="MS PGothic" charset="-128"/>
              </a:rPr>
              <a:t>own affairs without assistance</a:t>
            </a:r>
            <a:r>
              <a:rPr lang="sv-SE" altLang="sv-SE">
                <a:ea typeface="MS PGothic" charset="-128"/>
              </a:rPr>
              <a:t>, but </a:t>
            </a:r>
            <a:r>
              <a:rPr lang="sv-SE" altLang="sv-SE" sz="1600" b="1">
                <a:solidFill>
                  <a:srgbClr val="FF0000"/>
                </a:solidFill>
                <a:ea typeface="MS PGothic" charset="-128"/>
              </a:rPr>
              <a:t>unable</a:t>
            </a:r>
            <a:r>
              <a:rPr lang="sv-SE" altLang="sv-SE" sz="1600">
                <a:solidFill>
                  <a:srgbClr val="FF0000"/>
                </a:solidFill>
                <a:ea typeface="MS PGothic" charset="-128"/>
              </a:rPr>
              <a:t> </a:t>
            </a:r>
            <a:r>
              <a:rPr lang="sv-SE" altLang="sv-SE">
                <a:ea typeface="MS PGothic" charset="-128"/>
              </a:rPr>
              <a:t>to carry out </a:t>
            </a:r>
            <a:r>
              <a:rPr lang="sv-SE" altLang="sv-SE" b="1">
                <a:ea typeface="MS PGothic" charset="-128"/>
              </a:rPr>
              <a:t>all previous activities</a:t>
            </a:r>
            <a:r>
              <a:rPr lang="sv-SE" altLang="sv-SE">
                <a:ea typeface="MS PGothic" charset="-128"/>
              </a:rPr>
              <a:t>.</a:t>
            </a:r>
          </a:p>
          <a:p>
            <a:r>
              <a:rPr lang="sv-SE" altLang="sv-SE">
                <a:ea typeface="MS PGothic" charset="-128"/>
              </a:rPr>
              <a:t>3 - Moderate disability. </a:t>
            </a:r>
            <a:r>
              <a:rPr lang="sv-SE" altLang="sv-SE" b="1">
                <a:ea typeface="MS PGothic" charset="-128"/>
              </a:rPr>
              <a:t>Requires some help</a:t>
            </a:r>
            <a:r>
              <a:rPr lang="sv-SE" altLang="sv-SE">
                <a:ea typeface="MS PGothic" charset="-128"/>
              </a:rPr>
              <a:t>, but able to walk unassisted.</a:t>
            </a:r>
          </a:p>
          <a:p>
            <a:r>
              <a:rPr lang="sv-SE" altLang="sv-SE">
                <a:ea typeface="MS PGothic" charset="-128"/>
              </a:rPr>
              <a:t>4 - Moderately severe disability. Unable to attend to own bodily needs without assistance, </a:t>
            </a:r>
            <a:r>
              <a:rPr lang="sv-SE" altLang="sv-SE" b="1">
                <a:ea typeface="MS PGothic" charset="-128"/>
              </a:rPr>
              <a:t>and unable to walk unassisted</a:t>
            </a:r>
            <a:r>
              <a:rPr lang="sv-SE" altLang="sv-SE">
                <a:ea typeface="MS PGothic" charset="-128"/>
              </a:rPr>
              <a:t>.</a:t>
            </a:r>
          </a:p>
          <a:p>
            <a:r>
              <a:rPr lang="sv-SE" altLang="sv-SE">
                <a:ea typeface="MS PGothic" charset="-128"/>
              </a:rPr>
              <a:t>5 - Severe disability. </a:t>
            </a:r>
            <a:r>
              <a:rPr lang="sv-SE" altLang="sv-SE" b="1">
                <a:ea typeface="MS PGothic" charset="-128"/>
              </a:rPr>
              <a:t>Requires constant nursing care and attention</a:t>
            </a:r>
            <a:r>
              <a:rPr lang="sv-SE" altLang="sv-SE">
                <a:ea typeface="MS PGothic" charset="-128"/>
              </a:rPr>
              <a:t>, bedridden, incontinent.</a:t>
            </a:r>
          </a:p>
          <a:p>
            <a:r>
              <a:rPr lang="sv-SE" altLang="sv-SE">
                <a:ea typeface="MS PGothic" charset="-128"/>
              </a:rPr>
              <a:t>6 - Dead. </a:t>
            </a:r>
          </a:p>
        </p:txBody>
      </p:sp>
      <p:sp>
        <p:nvSpPr>
          <p:cNvPr id="57347"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7B9E32CE-731A-2C48-9E58-CC9DEA92CDF5}" type="slidenum">
              <a:rPr lang="en-GB" altLang="sv-SE" sz="1200">
                <a:solidFill>
                  <a:srgbClr val="FFFFFF"/>
                </a:solidFill>
                <a:latin typeface="Gill Sans" charset="0"/>
                <a:ea typeface="ヒラギノ角ゴ ProN W3" charset="-128"/>
                <a:sym typeface="Gill Sans" charset="0"/>
              </a:rPr>
              <a:pPr/>
              <a:t>16</a:t>
            </a:fld>
            <a:endParaRPr lang="en-GB" altLang="sv-SE" sz="1200">
              <a:solidFill>
                <a:srgbClr val="FFFFFF"/>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xmlns="" val="62361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7DA412-DB56-7947-BC90-1F0D6DC8CC57}" type="slidenum">
              <a:rPr lang="en-GB" altLang="sv-SE" smtClean="0"/>
              <a:pPr/>
              <a:t>20</a:t>
            </a:fld>
            <a:endParaRPr lang="en-GB" altLang="sv-SE"/>
          </a:p>
        </p:txBody>
      </p:sp>
    </p:spTree>
    <p:extLst>
      <p:ext uri="{BB962C8B-B14F-4D97-AF65-F5344CB8AC3E}">
        <p14:creationId xmlns:p14="http://schemas.microsoft.com/office/powerpoint/2010/main" xmlns="" val="132797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Platshållare för bildobjekt 1"/>
          <p:cNvSpPr>
            <a:spLocks noGrp="1" noRot="1" noChangeAspect="1" noTextEdit="1"/>
          </p:cNvSpPr>
          <p:nvPr>
            <p:ph type="sldImg"/>
          </p:nvPr>
        </p:nvSpPr>
        <p:spPr>
          <a:ln/>
        </p:spPr>
      </p:sp>
      <p:sp>
        <p:nvSpPr>
          <p:cNvPr id="130051" name="Platshållare för anteckningar 2"/>
          <p:cNvSpPr>
            <a:spLocks noGrp="1"/>
          </p:cNvSpPr>
          <p:nvPr>
            <p:ph type="body" idx="1"/>
          </p:nvPr>
        </p:nvSpPr>
        <p:spPr>
          <a:noFill/>
          <a:ln/>
        </p:spPr>
        <p:txBody>
          <a:bodyPr/>
          <a:lstStyle/>
          <a:p>
            <a:endParaRPr lang="sv-SE" dirty="0"/>
          </a:p>
        </p:txBody>
      </p:sp>
      <p:sp>
        <p:nvSpPr>
          <p:cNvPr id="130052" name="Platshållare för bildnummer 3"/>
          <p:cNvSpPr>
            <a:spLocks noGrp="1"/>
          </p:cNvSpPr>
          <p:nvPr>
            <p:ph type="sldNum" sz="quarter" idx="5"/>
          </p:nvPr>
        </p:nvSpPr>
        <p:spPr>
          <a:noFill/>
        </p:spPr>
        <p:txBody>
          <a:bodyPr/>
          <a:lstStyle/>
          <a:p>
            <a:fld id="{B10F0443-D7C4-4453-81E9-4EE50E858D66}" type="slidenum">
              <a:rPr lang="sv-SE" smtClean="0">
                <a:solidFill>
                  <a:srgbClr val="000000"/>
                </a:solidFill>
              </a:rPr>
              <a:pPr/>
              <a:t>22</a:t>
            </a:fld>
            <a:endParaRPr lang="sv-SE" dirty="0">
              <a:solidFill>
                <a:srgbClr val="000000"/>
              </a:solidFill>
            </a:endParaRPr>
          </a:p>
        </p:txBody>
      </p:sp>
    </p:spTree>
    <p:extLst>
      <p:ext uri="{BB962C8B-B14F-4D97-AF65-F5344CB8AC3E}">
        <p14:creationId xmlns:p14="http://schemas.microsoft.com/office/powerpoint/2010/main" xmlns="" val="1918413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53DBA0F6-5D53-6346-A308-46A859F9EBF0}" type="slidenum">
              <a:rPr lang="en-GB" altLang="sv-SE" sz="1200"/>
              <a:pPr/>
              <a:t>23</a:t>
            </a:fld>
            <a:endParaRPr lang="en-GB" altLang="sv-SE" sz="1200"/>
          </a:p>
        </p:txBody>
      </p:sp>
      <p:sp>
        <p:nvSpPr>
          <p:cNvPr id="64514"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eaLnBrk="1" hangingPunct="1">
              <a:defRPr/>
            </a:pPr>
            <a:r>
              <a:rPr lang="en-GB">
                <a:ea typeface="ＭＳ Ｐゴシック" charset="0"/>
                <a:cs typeface="+mn-cs"/>
              </a:rPr>
              <a:t>Can be potable water</a:t>
            </a:r>
          </a:p>
        </p:txBody>
      </p:sp>
    </p:spTree>
    <p:extLst>
      <p:ext uri="{BB962C8B-B14F-4D97-AF65-F5344CB8AC3E}">
        <p14:creationId xmlns:p14="http://schemas.microsoft.com/office/powerpoint/2010/main" xmlns="" val="1340417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1D28F0A6-8CE1-1B48-87A3-C2691D29937A}" type="slidenum">
              <a:rPr lang="en-GB" altLang="sv-SE" sz="1200"/>
              <a:pPr/>
              <a:t>24</a:t>
            </a:fld>
            <a:endParaRPr lang="en-GB" altLang="sv-SE" sz="1200"/>
          </a:p>
        </p:txBody>
      </p:sp>
      <p:sp>
        <p:nvSpPr>
          <p:cNvPr id="66562"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eaLnBrk="1" hangingPunct="1">
              <a:defRPr/>
            </a:pPr>
            <a:r>
              <a:rPr lang="en-GB">
                <a:ea typeface="ＭＳ Ｐゴシック" charset="0"/>
                <a:cs typeface="+mn-cs"/>
              </a:rPr>
              <a:t>Can be potable water</a:t>
            </a:r>
          </a:p>
        </p:txBody>
      </p:sp>
    </p:spTree>
    <p:extLst>
      <p:ext uri="{BB962C8B-B14F-4D97-AF65-F5344CB8AC3E}">
        <p14:creationId xmlns:p14="http://schemas.microsoft.com/office/powerpoint/2010/main" xmlns="" val="1301179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914F13D-552C-AF4D-955D-CF079CFF96C9}" type="slidenum">
              <a:rPr lang="en-GB" altLang="sv-SE" sz="1200"/>
              <a:pPr/>
              <a:t>25</a:t>
            </a:fld>
            <a:endParaRPr lang="en-GB" altLang="sv-SE" sz="1200"/>
          </a:p>
        </p:txBody>
      </p:sp>
      <p:sp>
        <p:nvSpPr>
          <p:cNvPr id="68610"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eaLnBrk="1" hangingPunct="1">
              <a:defRPr/>
            </a:pPr>
            <a:r>
              <a:rPr lang="en-GB">
                <a:ea typeface="ＭＳ Ｐゴシック" charset="0"/>
                <a:cs typeface="+mn-cs"/>
              </a:rPr>
              <a:t>Can be potable water</a:t>
            </a:r>
          </a:p>
        </p:txBody>
      </p:sp>
    </p:spTree>
    <p:extLst>
      <p:ext uri="{BB962C8B-B14F-4D97-AF65-F5344CB8AC3E}">
        <p14:creationId xmlns:p14="http://schemas.microsoft.com/office/powerpoint/2010/main" xmlns="" val="1104316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F4339E89-A59D-BA41-B83F-30DC7D6B9611}" type="slidenum">
              <a:rPr lang="en-GB" altLang="sv-SE" sz="1200">
                <a:solidFill>
                  <a:srgbClr val="FFFFFF"/>
                </a:solidFill>
                <a:latin typeface="Gill Sans" charset="0"/>
                <a:ea typeface="ヒラギノ角ゴ ProN W3" charset="-128"/>
                <a:sym typeface="Gill Sans" charset="0"/>
              </a:rPr>
              <a:pPr/>
              <a:t>34</a:t>
            </a:fld>
            <a:endParaRPr lang="en-GB" altLang="sv-SE" sz="1200">
              <a:solidFill>
                <a:srgbClr val="FFFFFF"/>
              </a:solidFill>
              <a:latin typeface="Gill Sans" charset="0"/>
              <a:ea typeface="ヒラギノ角ゴ ProN W3" charset="-128"/>
              <a:sym typeface="Gill Sans"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sv-SE" altLang="sv-SE">
              <a:ea typeface="MS PGothic" charset="-128"/>
            </a:endParaRPr>
          </a:p>
        </p:txBody>
      </p:sp>
    </p:spTree>
    <p:extLst>
      <p:ext uri="{BB962C8B-B14F-4D97-AF65-F5344CB8AC3E}">
        <p14:creationId xmlns:p14="http://schemas.microsoft.com/office/powerpoint/2010/main" xmlns="" val="156317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tshållare för bildobjekt 1"/>
          <p:cNvSpPr>
            <a:spLocks noGrp="1" noRot="1" noChangeAspect="1" noTextEdit="1"/>
          </p:cNvSpPr>
          <p:nvPr>
            <p:ph type="sldImg"/>
          </p:nvPr>
        </p:nvSpPr>
        <p:spPr>
          <a:ln/>
        </p:spPr>
      </p:sp>
      <p:sp>
        <p:nvSpPr>
          <p:cNvPr id="30722"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a:ea typeface="MS PGothic" charset="-128"/>
              </a:rPr>
              <a:t>Lättsam för kliniken. Signalera</a:t>
            </a:r>
          </a:p>
        </p:txBody>
      </p:sp>
      <p:sp>
        <p:nvSpPr>
          <p:cNvPr id="30723"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D411B0A8-B4DB-9E4D-BCBF-F6843B5B0A1A}" type="slidenum">
              <a:rPr lang="en-GB" altLang="sv-SE" sz="1200"/>
              <a:pPr/>
              <a:t>2</a:t>
            </a:fld>
            <a:endParaRPr lang="en-GB" altLang="sv-SE" sz="1200"/>
          </a:p>
        </p:txBody>
      </p:sp>
    </p:spTree>
    <p:extLst>
      <p:ext uri="{BB962C8B-B14F-4D97-AF65-F5344CB8AC3E}">
        <p14:creationId xmlns:p14="http://schemas.microsoft.com/office/powerpoint/2010/main" xmlns="" val="109358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62B5F5AB-00E1-6C40-97CF-457FDA252BDB}" type="slidenum">
              <a:rPr lang="en-GB" altLang="sv-SE" sz="1200">
                <a:solidFill>
                  <a:srgbClr val="FFFFFF"/>
                </a:solidFill>
                <a:latin typeface="Gill Sans" charset="0"/>
                <a:ea typeface="ヒラギノ角ゴ ProN W3" charset="-128"/>
                <a:sym typeface="Gill Sans" charset="0"/>
              </a:rPr>
              <a:pPr/>
              <a:t>3</a:t>
            </a:fld>
            <a:endParaRPr lang="en-GB" altLang="sv-SE" sz="1200">
              <a:solidFill>
                <a:srgbClr val="FFFFFF"/>
              </a:solidFill>
              <a:latin typeface="Gill Sans" charset="0"/>
              <a:ea typeface="ヒラギノ角ゴ ProN W3" charset="-128"/>
              <a:sym typeface="Gill Sans"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sv-SE" altLang="sv-SE">
              <a:ea typeface="MS PGothic" charset="-128"/>
            </a:endParaRPr>
          </a:p>
        </p:txBody>
      </p:sp>
    </p:spTree>
    <p:extLst>
      <p:ext uri="{BB962C8B-B14F-4D97-AF65-F5344CB8AC3E}">
        <p14:creationId xmlns:p14="http://schemas.microsoft.com/office/powerpoint/2010/main" xmlns="" val="174496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noTextEdit="1"/>
          </p:cNvSpPr>
          <p:nvPr>
            <p:ph type="sldImg"/>
          </p:nvPr>
        </p:nvSpPr>
        <p:spPr>
          <a:ln/>
        </p:spPr>
      </p:sp>
      <p:sp>
        <p:nvSpPr>
          <p:cNvPr id="34818"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sv-SE" b="1" dirty="0">
                <a:ea typeface="MS PGothic" charset="-128"/>
              </a:rPr>
              <a:t>First</a:t>
            </a:r>
            <a:r>
              <a:rPr lang="en-GB" altLang="sv-SE" dirty="0">
                <a:ea typeface="MS PGothic" charset="-128"/>
              </a:rPr>
              <a:t>, they have a </a:t>
            </a:r>
            <a:r>
              <a:rPr lang="en-GB" altLang="sv-SE" dirty="0" err="1">
                <a:ea typeface="MS PGothic" charset="-128"/>
              </a:rPr>
              <a:t>neurotrophic</a:t>
            </a:r>
            <a:r>
              <a:rPr lang="en-GB" altLang="sv-SE" dirty="0">
                <a:ea typeface="MS PGothic" charset="-128"/>
              </a:rPr>
              <a:t> effect. </a:t>
            </a:r>
            <a:r>
              <a:rPr lang="en-GB" altLang="sv-SE" dirty="0" err="1">
                <a:ea typeface="MS PGothic" charset="-128"/>
              </a:rPr>
              <a:t>Neurotrophins</a:t>
            </a:r>
            <a:r>
              <a:rPr lang="en-GB" altLang="sv-SE" dirty="0">
                <a:ea typeface="MS PGothic" charset="-128"/>
              </a:rPr>
              <a:t> are involved in embryogenesis and organogenesis. The SSRIs control neural plasticity in adults, regulate synaptic activity and neurotransmitter synthesis and are essential for the regeneration of nerves (Lang 2003). The effect of fluoxetine has been studied and it seems as if fluoxetine opens up a window-of-possible-effect irrespective of the age of the rats with amblyopia (Maya 2008; without fluoxetine there was but a short window of opportunity for visual training during the post-neonatal period; with fluoxetine effect was achieved also in the adult rat. The effects were accompanied by reduced </a:t>
            </a:r>
            <a:r>
              <a:rPr lang="en-GB" altLang="sv-SE" dirty="0" err="1">
                <a:ea typeface="MS PGothic" charset="-128"/>
              </a:rPr>
              <a:t>intracortical</a:t>
            </a:r>
            <a:r>
              <a:rPr lang="en-GB" altLang="sv-SE" dirty="0">
                <a:ea typeface="MS PGothic" charset="-128"/>
              </a:rPr>
              <a:t> inhibition and increased expression of brain-derived </a:t>
            </a:r>
            <a:r>
              <a:rPr lang="en-GB" altLang="sv-SE" dirty="0" err="1">
                <a:ea typeface="MS PGothic" charset="-128"/>
              </a:rPr>
              <a:t>neurotrophic</a:t>
            </a:r>
            <a:r>
              <a:rPr lang="en-GB" altLang="sv-SE" dirty="0">
                <a:ea typeface="MS PGothic" charset="-128"/>
              </a:rPr>
              <a:t> factor in the visual cortex. Adult neurogenesis is generally restricted to the </a:t>
            </a:r>
            <a:r>
              <a:rPr lang="en-GB" altLang="sv-SE" dirty="0" err="1">
                <a:ea typeface="MS PGothic" charset="-128"/>
              </a:rPr>
              <a:t>subependymal</a:t>
            </a:r>
            <a:r>
              <a:rPr lang="en-GB" altLang="sv-SE" dirty="0">
                <a:ea typeface="MS PGothic" charset="-128"/>
              </a:rPr>
              <a:t> cells of the ventricular system and the </a:t>
            </a:r>
            <a:r>
              <a:rPr lang="en-GB" altLang="sv-SE" dirty="0" err="1">
                <a:ea typeface="MS PGothic" charset="-128"/>
              </a:rPr>
              <a:t>subgranular</a:t>
            </a:r>
            <a:r>
              <a:rPr lang="en-GB" altLang="sv-SE" dirty="0">
                <a:ea typeface="MS PGothic" charset="-128"/>
              </a:rPr>
              <a:t> zone of the dentate </a:t>
            </a:r>
            <a:r>
              <a:rPr lang="en-GB" altLang="sv-SE" dirty="0" err="1">
                <a:ea typeface="MS PGothic" charset="-128"/>
              </a:rPr>
              <a:t>gyrus</a:t>
            </a:r>
            <a:r>
              <a:rPr lang="en-GB" altLang="sv-SE" dirty="0">
                <a:ea typeface="MS PGothic" charset="-128"/>
              </a:rPr>
              <a:t> in the hippocampus (Ming 2005). SSRI antidepressants increase neurogenesis and expression of </a:t>
            </a:r>
            <a:r>
              <a:rPr lang="en-GB" altLang="sv-SE" dirty="0" err="1">
                <a:ea typeface="MS PGothic" charset="-128"/>
              </a:rPr>
              <a:t>neurotrophic</a:t>
            </a:r>
            <a:r>
              <a:rPr lang="en-GB" altLang="sv-SE" dirty="0">
                <a:ea typeface="MS PGothic" charset="-128"/>
              </a:rPr>
              <a:t>/growth factors in the adult hippocampus (Schmidt 2007). This is likely to account for the behavioural benefits of antidepressants in animals (</a:t>
            </a:r>
            <a:r>
              <a:rPr lang="en-GB" altLang="sv-SE" dirty="0" err="1">
                <a:ea typeface="MS PGothic" charset="-128"/>
              </a:rPr>
              <a:t>Santarelli</a:t>
            </a:r>
            <a:r>
              <a:rPr lang="en-GB" altLang="sv-SE" dirty="0">
                <a:ea typeface="MS PGothic" charset="-128"/>
              </a:rPr>
              <a:t> 2005). In rats with induced fear fluoxetine allows fear to be erased by extinction-guided remodelling of the memory circuitry, but only if the pharmacological treatment was combined with psychological rehabilitation (</a:t>
            </a:r>
            <a:r>
              <a:rPr lang="en-GB" altLang="sv-SE" dirty="0" err="1">
                <a:ea typeface="MS PGothic" charset="-128"/>
              </a:rPr>
              <a:t>Karpova</a:t>
            </a:r>
            <a:r>
              <a:rPr lang="en-GB" altLang="sv-SE" dirty="0">
                <a:ea typeface="MS PGothic" charset="-128"/>
              </a:rPr>
              <a:t> 2011). Several studies have shown that migration of new neurones to damaged areas of the brain may occur (</a:t>
            </a:r>
            <a:r>
              <a:rPr lang="en-GB" altLang="sv-SE" dirty="0" err="1">
                <a:ea typeface="MS PGothic" charset="-128"/>
              </a:rPr>
              <a:t>Wiltrout</a:t>
            </a:r>
            <a:r>
              <a:rPr lang="en-GB" altLang="sv-SE" dirty="0">
                <a:ea typeface="MS PGothic" charset="-128"/>
              </a:rPr>
              <a:t> 2007), and that neurogenesis may also occur </a:t>
            </a:r>
            <a:r>
              <a:rPr lang="en-GB" altLang="sv-SE" i="1" dirty="0">
                <a:ea typeface="MS PGothic" charset="-128"/>
              </a:rPr>
              <a:t>within </a:t>
            </a:r>
            <a:r>
              <a:rPr lang="en-GB" altLang="sv-SE" dirty="0">
                <a:ea typeface="MS PGothic" charset="-128"/>
              </a:rPr>
              <a:t>areas of damaged brain in patients with ischaemic stroke (</a:t>
            </a:r>
            <a:r>
              <a:rPr lang="en-GB" altLang="sv-SE" dirty="0" err="1">
                <a:ea typeface="MS PGothic" charset="-128"/>
              </a:rPr>
              <a:t>Taupin</a:t>
            </a:r>
            <a:r>
              <a:rPr lang="en-GB" altLang="sv-SE" dirty="0">
                <a:ea typeface="MS PGothic" charset="-128"/>
              </a:rPr>
              <a:t> 2006). </a:t>
            </a:r>
          </a:p>
          <a:p>
            <a:endParaRPr lang="en-GB" altLang="sv-SE" dirty="0">
              <a:ea typeface="MS PGothic" charset="-128"/>
            </a:endParaRPr>
          </a:p>
          <a:p>
            <a:r>
              <a:rPr lang="en-GB" altLang="sv-SE" b="1" dirty="0">
                <a:ea typeface="MS PGothic" charset="-128"/>
              </a:rPr>
              <a:t>Secondly</a:t>
            </a:r>
            <a:r>
              <a:rPr lang="en-GB" altLang="sv-SE" dirty="0">
                <a:ea typeface="MS PGothic" charset="-128"/>
              </a:rPr>
              <a:t>, fluoxetine may have a </a:t>
            </a:r>
            <a:r>
              <a:rPr lang="en-GB" altLang="sv-SE" dirty="0" err="1">
                <a:ea typeface="MS PGothic" charset="-128"/>
              </a:rPr>
              <a:t>neuroprotective</a:t>
            </a:r>
            <a:r>
              <a:rPr lang="en-GB" altLang="sv-SE" dirty="0">
                <a:ea typeface="MS PGothic" charset="-128"/>
              </a:rPr>
              <a:t> effect associated with its anti-inflammatory effect (e.g. repression of microglia activation) (Lim 2009), enhancement of specific protein expression (hypoxia inducible factor – I alpha, hemeoxygenaste-1) (Shin 2009). </a:t>
            </a:r>
          </a:p>
          <a:p>
            <a:endParaRPr lang="sv-SE" altLang="sv-SE" dirty="0">
              <a:ea typeface="MS PGothic" charset="-128"/>
            </a:endParaRPr>
          </a:p>
          <a:p>
            <a:r>
              <a:rPr lang="sv-SE" altLang="sv-SE" b="1" dirty="0" err="1">
                <a:ea typeface="MS PGothic" charset="-128"/>
              </a:rPr>
              <a:t>Thirdly</a:t>
            </a:r>
            <a:r>
              <a:rPr lang="sv-SE" altLang="sv-SE" dirty="0">
                <a:ea typeface="MS PGothic" charset="-128"/>
              </a:rPr>
              <a:t>, SSRIs </a:t>
            </a:r>
            <a:r>
              <a:rPr lang="sv-SE" altLang="sv-SE" dirty="0" err="1">
                <a:ea typeface="MS PGothic" charset="-128"/>
              </a:rPr>
              <a:t>can</a:t>
            </a:r>
            <a:r>
              <a:rPr lang="sv-SE" altLang="sv-SE" dirty="0">
                <a:ea typeface="MS PGothic" charset="-128"/>
              </a:rPr>
              <a:t> </a:t>
            </a:r>
            <a:r>
              <a:rPr lang="sv-SE" altLang="sv-SE" dirty="0" err="1">
                <a:ea typeface="MS PGothic" charset="-128"/>
              </a:rPr>
              <a:t>indirectly</a:t>
            </a:r>
            <a:r>
              <a:rPr lang="sv-SE" altLang="sv-SE" dirty="0">
                <a:ea typeface="MS PGothic" charset="-128"/>
              </a:rPr>
              <a:t> </a:t>
            </a:r>
            <a:r>
              <a:rPr lang="sv-SE" altLang="sv-SE" dirty="0" err="1">
                <a:ea typeface="MS PGothic" charset="-128"/>
              </a:rPr>
              <a:t>affect</a:t>
            </a:r>
            <a:r>
              <a:rPr lang="sv-SE" altLang="sv-SE" dirty="0">
                <a:ea typeface="MS PGothic" charset="-128"/>
              </a:rPr>
              <a:t> the </a:t>
            </a:r>
            <a:r>
              <a:rPr lang="sv-SE" altLang="sv-SE" dirty="0" err="1">
                <a:ea typeface="MS PGothic" charset="-128"/>
              </a:rPr>
              <a:t>adrenergic</a:t>
            </a:r>
            <a:r>
              <a:rPr lang="sv-SE" altLang="sv-SE" dirty="0">
                <a:ea typeface="MS PGothic" charset="-128"/>
              </a:rPr>
              <a:t> system </a:t>
            </a:r>
            <a:r>
              <a:rPr lang="sv-SE" altLang="sv-SE" dirty="0" err="1">
                <a:ea typeface="MS PGothic" charset="-128"/>
              </a:rPr>
              <a:t>through</a:t>
            </a:r>
            <a:r>
              <a:rPr lang="sv-SE" altLang="sv-SE" dirty="0">
                <a:ea typeface="MS PGothic" charset="-128"/>
              </a:rPr>
              <a:t> </a:t>
            </a:r>
            <a:r>
              <a:rPr lang="sv-SE" altLang="sv-SE" dirty="0" err="1">
                <a:ea typeface="MS PGothic" charset="-128"/>
              </a:rPr>
              <a:t>upregulation</a:t>
            </a:r>
            <a:r>
              <a:rPr lang="sv-SE" altLang="sv-SE" dirty="0">
                <a:ea typeface="MS PGothic" charset="-128"/>
              </a:rPr>
              <a:t> </a:t>
            </a:r>
            <a:r>
              <a:rPr lang="sv-SE" altLang="sv-SE" dirty="0" err="1">
                <a:ea typeface="MS PGothic" charset="-128"/>
              </a:rPr>
              <a:t>of</a:t>
            </a:r>
            <a:r>
              <a:rPr lang="sv-SE" altLang="sv-SE" dirty="0">
                <a:ea typeface="MS PGothic" charset="-128"/>
              </a:rPr>
              <a:t> beta1 receptors (</a:t>
            </a:r>
            <a:r>
              <a:rPr lang="sv-SE" altLang="sv-SE" dirty="0" err="1">
                <a:ea typeface="MS PGothic" charset="-128"/>
              </a:rPr>
              <a:t>Palvimaki</a:t>
            </a:r>
            <a:r>
              <a:rPr lang="sv-SE" altLang="sv-SE" dirty="0">
                <a:ea typeface="MS PGothic" charset="-128"/>
              </a:rPr>
              <a:t> 1994). </a:t>
            </a:r>
          </a:p>
          <a:p>
            <a:endParaRPr lang="sv-SE" altLang="sv-SE" dirty="0">
              <a:ea typeface="MS PGothic" charset="-128"/>
            </a:endParaRPr>
          </a:p>
        </p:txBody>
      </p:sp>
      <p:sp>
        <p:nvSpPr>
          <p:cNvPr id="34819"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2CD29448-4901-3443-A667-87EB02B042A0}" type="slidenum">
              <a:rPr lang="en-GB" altLang="sv-SE" sz="1200">
                <a:solidFill>
                  <a:srgbClr val="FFFFFF"/>
                </a:solidFill>
                <a:latin typeface="Gill Sans" charset="0"/>
                <a:ea typeface="ヒラギノ角ゴ ProN W3" charset="-128"/>
                <a:sym typeface="Gill Sans" charset="0"/>
              </a:rPr>
              <a:pPr/>
              <a:t>4</a:t>
            </a:fld>
            <a:endParaRPr lang="en-GB" altLang="sv-SE" sz="1200">
              <a:solidFill>
                <a:srgbClr val="FFFFFF"/>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xmlns="" val="154628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tshållare för bildobjekt 1"/>
          <p:cNvSpPr>
            <a:spLocks noGrp="1" noRot="1" noChangeAspect="1" noTextEdit="1"/>
          </p:cNvSpPr>
          <p:nvPr>
            <p:ph type="sldImg"/>
          </p:nvPr>
        </p:nvSpPr>
        <p:spPr>
          <a:ln/>
        </p:spPr>
      </p:sp>
      <p:sp>
        <p:nvSpPr>
          <p:cNvPr id="36866"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b="1" dirty="0" err="1">
                <a:ea typeface="MS PGothic" charset="-128"/>
              </a:rPr>
              <a:t>Methods</a:t>
            </a:r>
            <a:r>
              <a:rPr lang="sv-SE" altLang="sv-SE" dirty="0">
                <a:ea typeface="MS PGothic" charset="-128"/>
              </a:rPr>
              <a:t> </a:t>
            </a:r>
            <a:r>
              <a:rPr lang="sv-SE" altLang="sv-SE" dirty="0" err="1">
                <a:ea typeface="MS PGothic" charset="-128"/>
              </a:rPr>
              <a:t>Participants</a:t>
            </a:r>
            <a:r>
              <a:rPr lang="sv-SE" altLang="sv-SE" dirty="0">
                <a:ea typeface="MS PGothic" charset="-128"/>
              </a:rPr>
              <a:t> Patients </a:t>
            </a:r>
            <a:r>
              <a:rPr lang="sv-SE" altLang="sv-SE" dirty="0" err="1">
                <a:ea typeface="MS PGothic" charset="-128"/>
              </a:rPr>
              <a:t>who</a:t>
            </a:r>
            <a:r>
              <a:rPr lang="sv-SE" altLang="sv-SE" dirty="0">
                <a:ea typeface="MS PGothic" charset="-128"/>
              </a:rPr>
              <a:t> </a:t>
            </a:r>
            <a:r>
              <a:rPr lang="sv-SE" altLang="sv-SE" dirty="0" err="1">
                <a:ea typeface="MS PGothic" charset="-128"/>
              </a:rPr>
              <a:t>had</a:t>
            </a:r>
            <a:r>
              <a:rPr lang="sv-SE" altLang="sv-SE" dirty="0">
                <a:ea typeface="MS PGothic" charset="-128"/>
              </a:rPr>
              <a:t> an </a:t>
            </a:r>
            <a:r>
              <a:rPr lang="sv-SE" altLang="sv-SE" dirty="0" err="1">
                <a:ea typeface="MS PGothic" charset="-128"/>
              </a:rPr>
              <a:t>acute</a:t>
            </a:r>
            <a:r>
              <a:rPr lang="sv-SE" altLang="sv-SE" dirty="0">
                <a:ea typeface="MS PGothic" charset="-128"/>
              </a:rPr>
              <a:t> </a:t>
            </a:r>
            <a:r>
              <a:rPr lang="sv-SE" altLang="sv-SE" dirty="0" err="1">
                <a:ea typeface="MS PGothic" charset="-128"/>
              </a:rPr>
              <a:t>ischaemic</a:t>
            </a:r>
            <a:r>
              <a:rPr lang="sv-SE" altLang="sv-SE" dirty="0">
                <a:ea typeface="MS PGothic" charset="-128"/>
              </a:rPr>
              <a:t> stroke </a:t>
            </a:r>
            <a:r>
              <a:rPr lang="sv-SE" altLang="sv-SE" dirty="0" err="1">
                <a:ea typeface="MS PGothic" charset="-128"/>
              </a:rPr>
              <a:t>within</a:t>
            </a:r>
            <a:r>
              <a:rPr lang="sv-SE" altLang="sv-SE" dirty="0">
                <a:ea typeface="MS PGothic" charset="-128"/>
              </a:rPr>
              <a:t> the </a:t>
            </a:r>
            <a:r>
              <a:rPr lang="sv-SE" altLang="sv-SE" dirty="0" err="1">
                <a:ea typeface="MS PGothic" charset="-128"/>
              </a:rPr>
              <a:t>past</a:t>
            </a:r>
            <a:r>
              <a:rPr lang="sv-SE" altLang="sv-SE" dirty="0">
                <a:ea typeface="MS PGothic" charset="-128"/>
              </a:rPr>
              <a:t> </a:t>
            </a:r>
            <a:r>
              <a:rPr lang="sv-SE" altLang="sv-SE" b="1" dirty="0">
                <a:ea typeface="MS PGothic" charset="-128"/>
              </a:rPr>
              <a:t>5–10 </a:t>
            </a:r>
            <a:r>
              <a:rPr lang="sv-SE" altLang="sv-SE" b="1" dirty="0" err="1">
                <a:ea typeface="MS PGothic" charset="-128"/>
              </a:rPr>
              <a:t>days</a:t>
            </a:r>
            <a:r>
              <a:rPr lang="sv-SE" altLang="sv-SE" b="1" dirty="0">
                <a:ea typeface="MS PGothic" charset="-128"/>
              </a:rPr>
              <a:t> </a:t>
            </a:r>
            <a:r>
              <a:rPr lang="sv-SE" altLang="sv-SE" b="1" dirty="0" err="1">
                <a:ea typeface="MS PGothic" charset="-128"/>
              </a:rPr>
              <a:t>that</a:t>
            </a:r>
            <a:r>
              <a:rPr lang="sv-SE" altLang="sv-SE" b="1" dirty="0">
                <a:ea typeface="MS PGothic" charset="-128"/>
              </a:rPr>
              <a:t> </a:t>
            </a:r>
            <a:r>
              <a:rPr lang="sv-SE" altLang="sv-SE" b="1" dirty="0" err="1">
                <a:ea typeface="MS PGothic" charset="-128"/>
              </a:rPr>
              <a:t>caused</a:t>
            </a:r>
            <a:r>
              <a:rPr lang="sv-SE" altLang="sv-SE" b="1" dirty="0">
                <a:ea typeface="MS PGothic" charset="-128"/>
              </a:rPr>
              <a:t> </a:t>
            </a:r>
            <a:r>
              <a:rPr lang="sv-SE" altLang="sv-SE" b="1" dirty="0" err="1">
                <a:ea typeface="MS PGothic" charset="-128"/>
              </a:rPr>
              <a:t>hemiparesis</a:t>
            </a:r>
            <a:r>
              <a:rPr lang="sv-SE" altLang="sv-SE" b="1" dirty="0">
                <a:ea typeface="MS PGothic" charset="-128"/>
              </a:rPr>
              <a:t> </a:t>
            </a:r>
            <a:r>
              <a:rPr lang="sv-SE" altLang="sv-SE" dirty="0">
                <a:ea typeface="MS PGothic" charset="-128"/>
              </a:rPr>
              <a:t>or </a:t>
            </a:r>
            <a:r>
              <a:rPr lang="sv-SE" altLang="sv-SE" dirty="0" err="1">
                <a:ea typeface="MS PGothic" charset="-128"/>
              </a:rPr>
              <a:t>hemiplegia</a:t>
            </a:r>
            <a:r>
              <a:rPr lang="sv-SE" altLang="sv-SE" dirty="0">
                <a:ea typeface="MS PGothic" charset="-128"/>
              </a:rPr>
              <a:t> </a:t>
            </a:r>
            <a:r>
              <a:rPr lang="sv-SE" altLang="sv-SE" dirty="0" err="1">
                <a:ea typeface="MS PGothic" charset="-128"/>
              </a:rPr>
              <a:t>were</a:t>
            </a:r>
            <a:r>
              <a:rPr lang="sv-SE" altLang="sv-SE" dirty="0">
                <a:ea typeface="MS PGothic" charset="-128"/>
              </a:rPr>
              <a:t> </a:t>
            </a:r>
            <a:r>
              <a:rPr lang="sv-SE" altLang="sv-SE" dirty="0" err="1">
                <a:ea typeface="MS PGothic" charset="-128"/>
              </a:rPr>
              <a:t>prospectively</a:t>
            </a:r>
            <a:r>
              <a:rPr lang="sv-SE" altLang="sv-SE" dirty="0">
                <a:ea typeface="MS PGothic" charset="-128"/>
              </a:rPr>
              <a:t> </a:t>
            </a:r>
            <a:r>
              <a:rPr lang="sv-SE" altLang="sv-SE" dirty="0" err="1">
                <a:ea typeface="MS PGothic" charset="-128"/>
              </a:rPr>
              <a:t>enrolled</a:t>
            </a:r>
            <a:r>
              <a:rPr lang="sv-SE" altLang="sv-SE" dirty="0">
                <a:ea typeface="MS PGothic" charset="-128"/>
              </a:rPr>
              <a:t> from </a:t>
            </a:r>
            <a:r>
              <a:rPr lang="sv-SE" altLang="sv-SE" dirty="0" err="1">
                <a:ea typeface="MS PGothic" charset="-128"/>
              </a:rPr>
              <a:t>nine</a:t>
            </a:r>
            <a:r>
              <a:rPr lang="sv-SE" altLang="sv-SE" dirty="0">
                <a:ea typeface="MS PGothic" charset="-128"/>
              </a:rPr>
              <a:t> stroke </a:t>
            </a:r>
            <a:r>
              <a:rPr lang="sv-SE" altLang="sv-SE" dirty="0" err="1">
                <a:ea typeface="MS PGothic" charset="-128"/>
              </a:rPr>
              <a:t>units</a:t>
            </a:r>
            <a:r>
              <a:rPr lang="sv-SE" altLang="sv-SE" dirty="0">
                <a:ea typeface="MS PGothic" charset="-128"/>
              </a:rPr>
              <a:t> in </a:t>
            </a:r>
            <a:r>
              <a:rPr lang="sv-SE" altLang="sv-SE" dirty="0" err="1">
                <a:ea typeface="MS PGothic" charset="-128"/>
              </a:rPr>
              <a:t>France</a:t>
            </a:r>
            <a:r>
              <a:rPr lang="sv-SE" altLang="sv-SE" dirty="0">
                <a:ea typeface="MS PGothic" charset="-128"/>
              </a:rPr>
              <a:t>. </a:t>
            </a:r>
            <a:r>
              <a:rPr lang="sv-SE" altLang="sv-SE" dirty="0" err="1">
                <a:ea typeface="MS PGothic" charset="-128"/>
              </a:rPr>
              <a:t>Those</a:t>
            </a:r>
            <a:r>
              <a:rPr lang="sv-SE" altLang="sv-SE" dirty="0">
                <a:ea typeface="MS PGothic" charset="-128"/>
              </a:rPr>
              <a:t> </a:t>
            </a:r>
            <a:r>
              <a:rPr lang="sv-SE" altLang="sv-SE" dirty="0" err="1">
                <a:ea typeface="MS PGothic" charset="-128"/>
              </a:rPr>
              <a:t>who</a:t>
            </a:r>
            <a:r>
              <a:rPr lang="sv-SE" altLang="sv-SE" dirty="0">
                <a:ea typeface="MS PGothic" charset="-128"/>
              </a:rPr>
              <a:t> </a:t>
            </a:r>
            <a:r>
              <a:rPr lang="sv-SE" altLang="sv-SE" dirty="0" err="1">
                <a:ea typeface="MS PGothic" charset="-128"/>
              </a:rPr>
              <a:t>were</a:t>
            </a:r>
            <a:r>
              <a:rPr lang="sv-SE" altLang="sv-SE" dirty="0">
                <a:ea typeface="MS PGothic" charset="-128"/>
              </a:rPr>
              <a:t> </a:t>
            </a:r>
            <a:r>
              <a:rPr lang="sv-SE" altLang="sv-SE" dirty="0" err="1">
                <a:ea typeface="MS PGothic" charset="-128"/>
              </a:rPr>
              <a:t>aged</a:t>
            </a:r>
            <a:r>
              <a:rPr lang="sv-SE" altLang="sv-SE" dirty="0">
                <a:ea typeface="MS PGothic" charset="-128"/>
              </a:rPr>
              <a:t> </a:t>
            </a:r>
            <a:r>
              <a:rPr lang="sv-SE" altLang="sv-SE" dirty="0" err="1">
                <a:ea typeface="MS PGothic" charset="-128"/>
              </a:rPr>
              <a:t>between</a:t>
            </a:r>
            <a:r>
              <a:rPr lang="sv-SE" altLang="sv-SE" dirty="0">
                <a:ea typeface="MS PGothic" charset="-128"/>
              </a:rPr>
              <a:t> 18 </a:t>
            </a:r>
            <a:r>
              <a:rPr lang="sv-SE" altLang="sv-SE" dirty="0" err="1">
                <a:ea typeface="MS PGothic" charset="-128"/>
              </a:rPr>
              <a:t>years</a:t>
            </a:r>
            <a:r>
              <a:rPr lang="sv-SE" altLang="sv-SE" dirty="0">
                <a:ea typeface="MS PGothic" charset="-128"/>
              </a:rPr>
              <a:t> and 85 </a:t>
            </a:r>
            <a:r>
              <a:rPr lang="sv-SE" altLang="sv-SE" dirty="0" err="1">
                <a:ea typeface="MS PGothic" charset="-128"/>
              </a:rPr>
              <a:t>years</a:t>
            </a:r>
            <a:r>
              <a:rPr lang="sv-SE" altLang="sv-SE" dirty="0">
                <a:ea typeface="MS PGothic" charset="-128"/>
              </a:rPr>
              <a:t> and </a:t>
            </a:r>
            <a:r>
              <a:rPr lang="sv-SE" altLang="sv-SE" dirty="0" err="1">
                <a:ea typeface="MS PGothic" charset="-128"/>
              </a:rPr>
              <a:t>who</a:t>
            </a:r>
            <a:r>
              <a:rPr lang="sv-SE" altLang="sv-SE" dirty="0">
                <a:ea typeface="MS PGothic" charset="-128"/>
              </a:rPr>
              <a:t> </a:t>
            </a:r>
            <a:r>
              <a:rPr lang="sv-SE" altLang="sv-SE" dirty="0" err="1">
                <a:ea typeface="MS PGothic" charset="-128"/>
              </a:rPr>
              <a:t>had</a:t>
            </a:r>
            <a:r>
              <a:rPr lang="sv-SE" altLang="sv-SE" dirty="0">
                <a:ea typeface="MS PGothic" charset="-128"/>
              </a:rPr>
              <a:t> </a:t>
            </a:r>
            <a:r>
              <a:rPr lang="sv-SE" altLang="sv-SE" dirty="0" err="1">
                <a:ea typeface="MS PGothic" charset="-128"/>
              </a:rPr>
              <a:t>Fugl</a:t>
            </a:r>
            <a:r>
              <a:rPr lang="sv-SE" altLang="sv-SE" dirty="0">
                <a:ea typeface="MS PGothic" charset="-128"/>
              </a:rPr>
              <a:t>-Meyer motor </a:t>
            </a:r>
            <a:r>
              <a:rPr lang="sv-SE" altLang="sv-SE" dirty="0" err="1">
                <a:ea typeface="MS PGothic" charset="-128"/>
              </a:rPr>
              <a:t>scale</a:t>
            </a:r>
            <a:r>
              <a:rPr lang="sv-SE" altLang="sv-SE" dirty="0">
                <a:ea typeface="MS PGothic" charset="-128"/>
              </a:rPr>
              <a:t> (FMMS) scores </a:t>
            </a:r>
            <a:r>
              <a:rPr lang="sv-SE" altLang="sv-SE" dirty="0" err="1">
                <a:ea typeface="MS PGothic" charset="-128"/>
              </a:rPr>
              <a:t>of</a:t>
            </a:r>
            <a:r>
              <a:rPr lang="sv-SE" altLang="sv-SE" dirty="0">
                <a:ea typeface="MS PGothic" charset="-128"/>
              </a:rPr>
              <a:t> 55 or less at </a:t>
            </a:r>
            <a:r>
              <a:rPr lang="sv-SE" altLang="sv-SE" dirty="0" err="1">
                <a:ea typeface="MS PGothic" charset="-128"/>
              </a:rPr>
              <a:t>baseline</a:t>
            </a:r>
            <a:r>
              <a:rPr lang="sv-SE" altLang="sv-SE" dirty="0">
                <a:ea typeface="MS PGothic" charset="-128"/>
              </a:rPr>
              <a:t> </a:t>
            </a:r>
            <a:r>
              <a:rPr lang="sv-SE" altLang="sv-SE" dirty="0" err="1">
                <a:ea typeface="MS PGothic" charset="-128"/>
              </a:rPr>
              <a:t>were</a:t>
            </a:r>
            <a:r>
              <a:rPr lang="sv-SE" altLang="sv-SE" dirty="0">
                <a:ea typeface="MS PGothic" charset="-128"/>
              </a:rPr>
              <a:t> </a:t>
            </a:r>
            <a:r>
              <a:rPr lang="sv-SE" altLang="sv-SE" dirty="0" err="1">
                <a:ea typeface="MS PGothic" charset="-128"/>
              </a:rPr>
              <a:t>eligible</a:t>
            </a:r>
            <a:r>
              <a:rPr lang="sv-SE" altLang="sv-SE" dirty="0">
                <a:ea typeface="MS PGothic" charset="-128"/>
              </a:rPr>
              <a:t> for </a:t>
            </a:r>
            <a:r>
              <a:rPr lang="sv-SE" altLang="sv-SE" dirty="0" err="1">
                <a:ea typeface="MS PGothic" charset="-128"/>
              </a:rPr>
              <a:t>inclusion</a:t>
            </a:r>
            <a:r>
              <a:rPr lang="sv-SE" altLang="sv-SE" dirty="0">
                <a:ea typeface="MS PGothic" charset="-128"/>
              </a:rPr>
              <a:t>. Patients </a:t>
            </a:r>
            <a:r>
              <a:rPr lang="sv-SE" altLang="sv-SE" dirty="0" err="1">
                <a:ea typeface="MS PGothic" charset="-128"/>
              </a:rPr>
              <a:t>were</a:t>
            </a:r>
            <a:r>
              <a:rPr lang="sv-SE" altLang="sv-SE" dirty="0">
                <a:ea typeface="MS PGothic" charset="-128"/>
              </a:rPr>
              <a:t> </a:t>
            </a:r>
            <a:r>
              <a:rPr lang="sv-SE" altLang="sv-SE" dirty="0" err="1">
                <a:ea typeface="MS PGothic" charset="-128"/>
              </a:rPr>
              <a:t>excluded</a:t>
            </a:r>
            <a:r>
              <a:rPr lang="sv-SE" altLang="sv-SE" dirty="0">
                <a:ea typeface="MS PGothic" charset="-128"/>
              </a:rPr>
              <a:t> </a:t>
            </a:r>
            <a:r>
              <a:rPr lang="sv-SE" altLang="sv-SE" dirty="0" err="1">
                <a:ea typeface="MS PGothic" charset="-128"/>
              </a:rPr>
              <a:t>if</a:t>
            </a:r>
            <a:r>
              <a:rPr lang="sv-SE" altLang="sv-SE" dirty="0">
                <a:ea typeface="MS PGothic" charset="-128"/>
              </a:rPr>
              <a:t> </a:t>
            </a:r>
            <a:r>
              <a:rPr lang="sv-SE" altLang="sv-SE" dirty="0" err="1">
                <a:ea typeface="MS PGothic" charset="-128"/>
              </a:rPr>
              <a:t>they</a:t>
            </a:r>
            <a:r>
              <a:rPr lang="sv-SE" altLang="sv-SE" dirty="0">
                <a:ea typeface="MS PGothic" charset="-128"/>
              </a:rPr>
              <a:t> </a:t>
            </a:r>
            <a:r>
              <a:rPr lang="sv-SE" altLang="sv-SE" dirty="0" err="1">
                <a:ea typeface="MS PGothic" charset="-128"/>
              </a:rPr>
              <a:t>had</a:t>
            </a:r>
            <a:r>
              <a:rPr lang="sv-SE" altLang="sv-SE" dirty="0">
                <a:ea typeface="MS PGothic" charset="-128"/>
              </a:rPr>
              <a:t> </a:t>
            </a:r>
            <a:r>
              <a:rPr lang="sv-SE" altLang="sv-SE" dirty="0" err="1">
                <a:ea typeface="MS PGothic" charset="-128"/>
              </a:rPr>
              <a:t>severe</a:t>
            </a:r>
            <a:r>
              <a:rPr lang="sv-SE" altLang="sv-SE" dirty="0">
                <a:ea typeface="MS PGothic" charset="-128"/>
              </a:rPr>
              <a:t> post-stroke </a:t>
            </a:r>
            <a:r>
              <a:rPr lang="sv-SE" altLang="sv-SE" dirty="0" err="1">
                <a:ea typeface="MS PGothic" charset="-128"/>
              </a:rPr>
              <a:t>disability</a:t>
            </a:r>
            <a:r>
              <a:rPr lang="sv-SE" altLang="sv-SE" dirty="0">
                <a:ea typeface="MS PGothic" charset="-128"/>
              </a:rPr>
              <a:t> (National </a:t>
            </a:r>
            <a:r>
              <a:rPr lang="sv-SE" altLang="sv-SE" dirty="0" err="1">
                <a:ea typeface="MS PGothic" charset="-128"/>
              </a:rPr>
              <a:t>Institutes</a:t>
            </a:r>
            <a:r>
              <a:rPr lang="sv-SE" altLang="sv-SE" dirty="0">
                <a:ea typeface="MS PGothic" charset="-128"/>
              </a:rPr>
              <a:t> </a:t>
            </a:r>
            <a:r>
              <a:rPr lang="sv-SE" altLang="sv-SE" dirty="0" err="1">
                <a:ea typeface="MS PGothic" charset="-128"/>
              </a:rPr>
              <a:t>of</a:t>
            </a:r>
            <a:r>
              <a:rPr lang="sv-SE" altLang="sv-SE" dirty="0">
                <a:ea typeface="MS PGothic" charset="-128"/>
              </a:rPr>
              <a:t> Health stroke </a:t>
            </a:r>
            <a:r>
              <a:rPr lang="sv-SE" altLang="sv-SE" dirty="0" err="1">
                <a:ea typeface="MS PGothic" charset="-128"/>
              </a:rPr>
              <a:t>scale</a:t>
            </a:r>
            <a:r>
              <a:rPr lang="sv-SE" altLang="sv-SE" dirty="0">
                <a:ea typeface="MS PGothic" charset="-128"/>
              </a:rPr>
              <a:t> [NIHSS] score &gt;20), </a:t>
            </a:r>
            <a:r>
              <a:rPr lang="sv-SE" altLang="sv-SE" dirty="0" err="1">
                <a:ea typeface="MS PGothic" charset="-128"/>
              </a:rPr>
              <a:t>substantial</a:t>
            </a:r>
            <a:r>
              <a:rPr lang="sv-SE" altLang="sv-SE" dirty="0">
                <a:ea typeface="MS PGothic" charset="-128"/>
              </a:rPr>
              <a:t> premorbid </a:t>
            </a:r>
            <a:r>
              <a:rPr lang="sv-SE" altLang="sv-SE" dirty="0" err="1">
                <a:ea typeface="MS PGothic" charset="-128"/>
              </a:rPr>
              <a:t>disability</a:t>
            </a:r>
            <a:r>
              <a:rPr lang="sv-SE" altLang="sv-SE" dirty="0">
                <a:ea typeface="MS PGothic" charset="-128"/>
              </a:rPr>
              <a:t>, or a pre-</a:t>
            </a:r>
            <a:r>
              <a:rPr lang="sv-SE" altLang="sv-SE" dirty="0" err="1">
                <a:ea typeface="MS PGothic" charset="-128"/>
              </a:rPr>
              <a:t>existing</a:t>
            </a:r>
            <a:r>
              <a:rPr lang="sv-SE" altLang="sv-SE" dirty="0">
                <a:ea typeface="MS PGothic" charset="-128"/>
              </a:rPr>
              <a:t> </a:t>
            </a:r>
            <a:r>
              <a:rPr lang="sv-SE" altLang="sv-SE" dirty="0" err="1">
                <a:ea typeface="MS PGothic" charset="-128"/>
              </a:rPr>
              <a:t>defi</a:t>
            </a:r>
            <a:r>
              <a:rPr lang="sv-SE" altLang="sv-SE" dirty="0">
                <a:ea typeface="MS PGothic" charset="-128"/>
              </a:rPr>
              <a:t> </a:t>
            </a:r>
            <a:r>
              <a:rPr lang="sv-SE" altLang="sv-SE" dirty="0" err="1">
                <a:ea typeface="MS PGothic" charset="-128"/>
              </a:rPr>
              <a:t>cit</a:t>
            </a:r>
            <a:r>
              <a:rPr lang="sv-SE" altLang="sv-SE" dirty="0">
                <a:ea typeface="MS PGothic" charset="-128"/>
              </a:rPr>
              <a:t> </a:t>
            </a:r>
            <a:r>
              <a:rPr lang="sv-SE" altLang="sv-SE" dirty="0" err="1">
                <a:ea typeface="MS PGothic" charset="-128"/>
              </a:rPr>
              <a:t>that</a:t>
            </a:r>
            <a:r>
              <a:rPr lang="sv-SE" altLang="sv-SE" dirty="0">
                <a:ea typeface="MS PGothic" charset="-128"/>
              </a:rPr>
              <a:t> </a:t>
            </a:r>
            <a:r>
              <a:rPr lang="sv-SE" altLang="sv-SE" dirty="0" err="1">
                <a:ea typeface="MS PGothic" charset="-128"/>
              </a:rPr>
              <a:t>could</a:t>
            </a:r>
            <a:r>
              <a:rPr lang="sv-SE" altLang="sv-SE" dirty="0">
                <a:ea typeface="MS PGothic" charset="-128"/>
              </a:rPr>
              <a:t> </a:t>
            </a:r>
            <a:r>
              <a:rPr lang="sv-SE" altLang="sv-SE" dirty="0" err="1">
                <a:ea typeface="MS PGothic" charset="-128"/>
              </a:rPr>
              <a:t>interfere</a:t>
            </a:r>
            <a:r>
              <a:rPr lang="sv-SE" altLang="sv-SE" dirty="0">
                <a:ea typeface="MS PGothic" charset="-128"/>
              </a:rPr>
              <a:t> </a:t>
            </a:r>
            <a:r>
              <a:rPr lang="sv-SE" altLang="sv-SE" dirty="0" err="1">
                <a:ea typeface="MS PGothic" charset="-128"/>
              </a:rPr>
              <a:t>with</a:t>
            </a:r>
            <a:r>
              <a:rPr lang="sv-SE" altLang="sv-SE" dirty="0">
                <a:ea typeface="MS PGothic" charset="-128"/>
              </a:rPr>
              <a:t> </a:t>
            </a:r>
            <a:r>
              <a:rPr lang="sv-SE" altLang="sv-SE" dirty="0" err="1">
                <a:ea typeface="MS PGothic" charset="-128"/>
              </a:rPr>
              <a:t>assessments</a:t>
            </a:r>
            <a:r>
              <a:rPr lang="sv-SE" altLang="sv-SE" dirty="0">
                <a:ea typeface="MS PGothic" charset="-128"/>
              </a:rPr>
              <a:t>— </a:t>
            </a:r>
            <a:r>
              <a:rPr lang="sv-SE" altLang="sv-SE" dirty="0" err="1">
                <a:ea typeface="MS PGothic" charset="-128"/>
              </a:rPr>
              <a:t>ie</a:t>
            </a:r>
            <a:r>
              <a:rPr lang="sv-SE" altLang="sv-SE" dirty="0">
                <a:ea typeface="MS PGothic" charset="-128"/>
              </a:rPr>
              <a:t>, </a:t>
            </a:r>
            <a:r>
              <a:rPr lang="sv-SE" altLang="sv-SE" dirty="0" err="1">
                <a:ea typeface="MS PGothic" charset="-128"/>
              </a:rPr>
              <a:t>residual</a:t>
            </a:r>
            <a:r>
              <a:rPr lang="sv-SE" altLang="sv-SE" dirty="0">
                <a:ea typeface="MS PGothic" charset="-128"/>
              </a:rPr>
              <a:t> motor </a:t>
            </a:r>
            <a:r>
              <a:rPr lang="sv-SE" altLang="sv-SE" dirty="0" err="1">
                <a:ea typeface="MS PGothic" charset="-128"/>
              </a:rPr>
              <a:t>defi</a:t>
            </a:r>
            <a:r>
              <a:rPr lang="sv-SE" altLang="sv-SE" dirty="0">
                <a:ea typeface="MS PGothic" charset="-128"/>
              </a:rPr>
              <a:t> </a:t>
            </a:r>
            <a:r>
              <a:rPr lang="sv-SE" altLang="sv-SE" dirty="0" err="1">
                <a:ea typeface="MS PGothic" charset="-128"/>
              </a:rPr>
              <a:t>cit</a:t>
            </a:r>
            <a:r>
              <a:rPr lang="sv-SE" altLang="sv-SE" dirty="0">
                <a:ea typeface="MS PGothic" charset="-128"/>
              </a:rPr>
              <a:t> from a </a:t>
            </a:r>
            <a:r>
              <a:rPr lang="sv-SE" altLang="sv-SE" dirty="0" err="1">
                <a:ea typeface="MS PGothic" charset="-128"/>
              </a:rPr>
              <a:t>previous</a:t>
            </a:r>
            <a:r>
              <a:rPr lang="sv-SE" altLang="sv-SE" dirty="0">
                <a:ea typeface="MS PGothic" charset="-128"/>
              </a:rPr>
              <a:t> stroke, </a:t>
            </a:r>
            <a:r>
              <a:rPr lang="sv-SE" altLang="sv-SE" dirty="0" err="1">
                <a:ea typeface="MS PGothic" charset="-128"/>
              </a:rPr>
              <a:t>comprehension</a:t>
            </a:r>
            <a:r>
              <a:rPr lang="sv-SE" altLang="sv-SE" dirty="0">
                <a:ea typeface="MS PGothic" charset="-128"/>
              </a:rPr>
              <a:t> deficits </a:t>
            </a:r>
            <a:r>
              <a:rPr lang="sv-SE" altLang="sv-SE" dirty="0" err="1">
                <a:ea typeface="MS PGothic" charset="-128"/>
              </a:rPr>
              <a:t>severe</a:t>
            </a:r>
            <a:r>
              <a:rPr lang="sv-SE" altLang="sv-SE" dirty="0">
                <a:ea typeface="MS PGothic" charset="-128"/>
              </a:rPr>
              <a:t> </a:t>
            </a:r>
            <a:r>
              <a:rPr lang="sv-SE" altLang="sv-SE" dirty="0" err="1">
                <a:ea typeface="MS PGothic" charset="-128"/>
              </a:rPr>
              <a:t>enough</a:t>
            </a:r>
            <a:r>
              <a:rPr lang="sv-SE" altLang="sv-SE" dirty="0">
                <a:ea typeface="MS PGothic" charset="-128"/>
              </a:rPr>
              <a:t> to </a:t>
            </a:r>
            <a:r>
              <a:rPr lang="sv-SE" altLang="sv-SE" dirty="0" err="1">
                <a:ea typeface="MS PGothic" charset="-128"/>
              </a:rPr>
              <a:t>prevent</a:t>
            </a:r>
            <a:r>
              <a:rPr lang="sv-SE" altLang="sv-SE" dirty="0">
                <a:ea typeface="MS PGothic" charset="-128"/>
              </a:rPr>
              <a:t> </a:t>
            </a:r>
            <a:r>
              <a:rPr lang="sv-SE" altLang="sv-SE" dirty="0" err="1">
                <a:ea typeface="MS PGothic" charset="-128"/>
              </a:rPr>
              <a:t>understanding</a:t>
            </a:r>
            <a:r>
              <a:rPr lang="sv-SE" altLang="sv-SE" dirty="0">
                <a:ea typeface="MS PGothic" charset="-128"/>
              </a:rPr>
              <a:t> </a:t>
            </a:r>
            <a:r>
              <a:rPr lang="sv-SE" altLang="sv-SE" dirty="0" err="1">
                <a:ea typeface="MS PGothic" charset="-128"/>
              </a:rPr>
              <a:t>of</a:t>
            </a:r>
            <a:r>
              <a:rPr lang="sv-SE" altLang="sv-SE" dirty="0">
                <a:ea typeface="MS PGothic" charset="-128"/>
              </a:rPr>
              <a:t> motor </a:t>
            </a:r>
            <a:r>
              <a:rPr lang="sv-SE" altLang="sv-SE" dirty="0" err="1">
                <a:ea typeface="MS PGothic" charset="-128"/>
              </a:rPr>
              <a:t>testing</a:t>
            </a:r>
            <a:r>
              <a:rPr lang="sv-SE" altLang="sv-SE" dirty="0">
                <a:ea typeface="MS PGothic" charset="-128"/>
              </a:rPr>
              <a:t>, or </a:t>
            </a:r>
            <a:r>
              <a:rPr lang="sv-SE" altLang="sv-SE" dirty="0" err="1">
                <a:ea typeface="MS PGothic" charset="-128"/>
              </a:rPr>
              <a:t>severe</a:t>
            </a:r>
            <a:r>
              <a:rPr lang="sv-SE" altLang="sv-SE" dirty="0">
                <a:ea typeface="MS PGothic" charset="-128"/>
              </a:rPr>
              <a:t> </a:t>
            </a:r>
            <a:r>
              <a:rPr lang="sv-SE" altLang="sv-SE" dirty="0" err="1">
                <a:ea typeface="MS PGothic" charset="-128"/>
              </a:rPr>
              <a:t>aphasia</a:t>
            </a:r>
            <a:r>
              <a:rPr lang="sv-SE" altLang="sv-SE" dirty="0">
                <a:ea typeface="MS PGothic" charset="-128"/>
              </a:rPr>
              <a:t> </a:t>
            </a:r>
            <a:r>
              <a:rPr lang="sv-SE" altLang="sv-SE" dirty="0" err="1">
                <a:ea typeface="MS PGothic" charset="-128"/>
              </a:rPr>
              <a:t>masking</a:t>
            </a:r>
            <a:r>
              <a:rPr lang="sv-SE" altLang="sv-SE" dirty="0">
                <a:ea typeface="MS PGothic" charset="-128"/>
              </a:rPr>
              <a:t> </a:t>
            </a:r>
            <a:r>
              <a:rPr lang="sv-SE" altLang="sv-SE" dirty="0" err="1">
                <a:ea typeface="MS PGothic" charset="-128"/>
              </a:rPr>
              <a:t>detection</a:t>
            </a:r>
            <a:r>
              <a:rPr lang="sv-SE" altLang="sv-SE" dirty="0">
                <a:ea typeface="MS PGothic" charset="-128"/>
              </a:rPr>
              <a:t> and </a:t>
            </a:r>
            <a:r>
              <a:rPr lang="sv-SE" altLang="sv-SE" dirty="0" err="1">
                <a:ea typeface="MS PGothic" charset="-128"/>
              </a:rPr>
              <a:t>assessment</a:t>
            </a:r>
            <a:r>
              <a:rPr lang="sv-SE" altLang="sv-SE" dirty="0">
                <a:ea typeface="MS PGothic" charset="-128"/>
              </a:rPr>
              <a:t> </a:t>
            </a:r>
            <a:r>
              <a:rPr lang="sv-SE" altLang="sv-SE" dirty="0" err="1">
                <a:ea typeface="MS PGothic" charset="-128"/>
              </a:rPr>
              <a:t>of</a:t>
            </a:r>
            <a:r>
              <a:rPr lang="sv-SE" altLang="sv-SE" dirty="0">
                <a:ea typeface="MS PGothic" charset="-128"/>
              </a:rPr>
              <a:t> depression. Patients </a:t>
            </a:r>
            <a:r>
              <a:rPr lang="sv-SE" altLang="sv-SE" dirty="0" err="1">
                <a:ea typeface="MS PGothic" charset="-128"/>
              </a:rPr>
              <a:t>were</a:t>
            </a:r>
            <a:r>
              <a:rPr lang="sv-SE" altLang="sv-SE" dirty="0">
                <a:ea typeface="MS PGothic" charset="-128"/>
              </a:rPr>
              <a:t> </a:t>
            </a:r>
            <a:r>
              <a:rPr lang="sv-SE" altLang="sv-SE" dirty="0" err="1">
                <a:ea typeface="MS PGothic" charset="-128"/>
              </a:rPr>
              <a:t>excluded</a:t>
            </a:r>
            <a:r>
              <a:rPr lang="sv-SE" altLang="sv-SE" dirty="0">
                <a:ea typeface="MS PGothic" charset="-128"/>
              </a:rPr>
              <a:t> </a:t>
            </a:r>
            <a:r>
              <a:rPr lang="sv-SE" altLang="sv-SE" dirty="0" err="1">
                <a:ea typeface="MS PGothic" charset="-128"/>
              </a:rPr>
              <a:t>if</a:t>
            </a:r>
            <a:r>
              <a:rPr lang="sv-SE" altLang="sv-SE" dirty="0">
                <a:ea typeface="MS PGothic" charset="-128"/>
              </a:rPr>
              <a:t> </a:t>
            </a:r>
            <a:r>
              <a:rPr lang="sv-SE" altLang="sv-SE" dirty="0" err="1">
                <a:ea typeface="MS PGothic" charset="-128"/>
              </a:rPr>
              <a:t>they</a:t>
            </a:r>
            <a:r>
              <a:rPr lang="sv-SE" altLang="sv-SE" dirty="0">
                <a:ea typeface="MS PGothic" charset="-128"/>
              </a:rPr>
              <a:t> </a:t>
            </a:r>
            <a:r>
              <a:rPr lang="sv-SE" altLang="sv-SE" dirty="0" err="1">
                <a:ea typeface="MS PGothic" charset="-128"/>
              </a:rPr>
              <a:t>were</a:t>
            </a:r>
            <a:r>
              <a:rPr lang="sv-SE" altLang="sv-SE" dirty="0">
                <a:ea typeface="MS PGothic" charset="-128"/>
              </a:rPr>
              <a:t> </a:t>
            </a:r>
            <a:r>
              <a:rPr lang="sv-SE" altLang="sv-SE" dirty="0" err="1">
                <a:ea typeface="MS PGothic" charset="-128"/>
              </a:rPr>
              <a:t>clinically</a:t>
            </a:r>
            <a:r>
              <a:rPr lang="sv-SE" altLang="sv-SE" dirty="0">
                <a:ea typeface="MS PGothic" charset="-128"/>
              </a:rPr>
              <a:t> </a:t>
            </a:r>
            <a:r>
              <a:rPr lang="sv-SE" altLang="sv-SE" dirty="0" err="1">
                <a:ea typeface="MS PGothic" charset="-128"/>
              </a:rPr>
              <a:t>diagnosed</a:t>
            </a:r>
            <a:r>
              <a:rPr lang="sv-SE" altLang="sv-SE" dirty="0">
                <a:ea typeface="MS PGothic" charset="-128"/>
              </a:rPr>
              <a:t> </a:t>
            </a:r>
            <a:r>
              <a:rPr lang="sv-SE" altLang="sv-SE" dirty="0" err="1">
                <a:ea typeface="MS PGothic" charset="-128"/>
              </a:rPr>
              <a:t>with</a:t>
            </a:r>
            <a:r>
              <a:rPr lang="sv-SE" altLang="sv-SE" dirty="0">
                <a:ea typeface="MS PGothic" charset="-128"/>
              </a:rPr>
              <a:t> depression or Montgomery Åsberg depression rating </a:t>
            </a:r>
            <a:r>
              <a:rPr lang="sv-SE" altLang="sv-SE" dirty="0" err="1">
                <a:ea typeface="MS PGothic" charset="-128"/>
              </a:rPr>
              <a:t>scale</a:t>
            </a:r>
            <a:r>
              <a:rPr lang="sv-SE" altLang="sv-SE" dirty="0">
                <a:ea typeface="MS PGothic" charset="-128"/>
              </a:rPr>
              <a:t> (MADRS) score </a:t>
            </a:r>
            <a:r>
              <a:rPr lang="sv-SE" altLang="sv-SE" dirty="0" err="1">
                <a:ea typeface="MS PGothic" charset="-128"/>
              </a:rPr>
              <a:t>of</a:t>
            </a:r>
            <a:r>
              <a:rPr lang="sv-SE" altLang="sv-SE" dirty="0">
                <a:ea typeface="MS PGothic" charset="-128"/>
              </a:rPr>
              <a:t> </a:t>
            </a:r>
            <a:r>
              <a:rPr lang="sv-SE" altLang="sv-SE" dirty="0" err="1">
                <a:ea typeface="MS PGothic" charset="-128"/>
              </a:rPr>
              <a:t>more</a:t>
            </a:r>
            <a:r>
              <a:rPr lang="sv-SE" altLang="sv-SE" dirty="0">
                <a:ea typeface="MS PGothic" charset="-128"/>
              </a:rPr>
              <a:t> </a:t>
            </a:r>
            <a:r>
              <a:rPr lang="sv-SE" altLang="sv-SE" dirty="0" err="1">
                <a:ea typeface="MS PGothic" charset="-128"/>
              </a:rPr>
              <a:t>than</a:t>
            </a:r>
            <a:r>
              <a:rPr lang="sv-SE" altLang="sv-SE" dirty="0">
                <a:ea typeface="MS PGothic" charset="-128"/>
              </a:rPr>
              <a:t> </a:t>
            </a:r>
            <a:r>
              <a:rPr lang="sv-SE" altLang="sv-SE" dirty="0" err="1">
                <a:ea typeface="MS PGothic" charset="-128"/>
              </a:rPr>
              <a:t>taking</a:t>
            </a:r>
            <a:r>
              <a:rPr lang="sv-SE" altLang="sv-SE" dirty="0">
                <a:ea typeface="MS PGothic" charset="-128"/>
              </a:rPr>
              <a:t> </a:t>
            </a:r>
            <a:r>
              <a:rPr lang="sv-SE" altLang="sv-SE" dirty="0" err="1">
                <a:ea typeface="MS PGothic" charset="-128"/>
              </a:rPr>
              <a:t>antidepressant</a:t>
            </a:r>
            <a:r>
              <a:rPr lang="sv-SE" altLang="sv-SE" dirty="0">
                <a:ea typeface="MS PGothic" charset="-128"/>
              </a:rPr>
              <a:t> </a:t>
            </a:r>
            <a:r>
              <a:rPr lang="sv-SE" altLang="sv-SE" dirty="0" err="1">
                <a:ea typeface="MS PGothic" charset="-128"/>
              </a:rPr>
              <a:t>drugs</a:t>
            </a:r>
            <a:r>
              <a:rPr lang="sv-SE" altLang="sv-SE" dirty="0">
                <a:ea typeface="MS PGothic" charset="-128"/>
              </a:rPr>
              <a:t>, </a:t>
            </a:r>
            <a:r>
              <a:rPr lang="sv-SE" altLang="sv-SE" dirty="0" err="1">
                <a:ea typeface="MS PGothic" charset="-128"/>
              </a:rPr>
              <a:t>monoamine</a:t>
            </a:r>
            <a:r>
              <a:rPr lang="sv-SE" altLang="sv-SE" dirty="0">
                <a:ea typeface="MS PGothic" charset="-128"/>
              </a:rPr>
              <a:t> </a:t>
            </a:r>
            <a:r>
              <a:rPr lang="sv-SE" altLang="sv-SE" dirty="0" err="1">
                <a:ea typeface="MS PGothic" charset="-128"/>
              </a:rPr>
              <a:t>oxidase</a:t>
            </a:r>
            <a:r>
              <a:rPr lang="sv-SE" altLang="sv-SE" dirty="0">
                <a:ea typeface="MS PGothic" charset="-128"/>
              </a:rPr>
              <a:t> inhibitors, </a:t>
            </a:r>
            <a:r>
              <a:rPr lang="sv-SE" altLang="sv-SE" dirty="0" err="1">
                <a:ea typeface="MS PGothic" charset="-128"/>
              </a:rPr>
              <a:t>neuroleptic</a:t>
            </a:r>
            <a:r>
              <a:rPr lang="sv-SE" altLang="sv-SE" dirty="0">
                <a:ea typeface="MS PGothic" charset="-128"/>
              </a:rPr>
              <a:t> </a:t>
            </a:r>
            <a:r>
              <a:rPr lang="sv-SE" altLang="sv-SE" dirty="0" err="1">
                <a:ea typeface="MS PGothic" charset="-128"/>
              </a:rPr>
              <a:t>drugs</a:t>
            </a:r>
            <a:r>
              <a:rPr lang="sv-SE" altLang="sv-SE" dirty="0">
                <a:ea typeface="MS PGothic" charset="-128"/>
              </a:rPr>
              <a:t>, or </a:t>
            </a:r>
            <a:r>
              <a:rPr lang="sv-SE" altLang="sv-SE" dirty="0" err="1">
                <a:ea typeface="MS PGothic" charset="-128"/>
              </a:rPr>
              <a:t>benzodiazepines</a:t>
            </a:r>
            <a:r>
              <a:rPr lang="sv-SE" altLang="sv-SE" dirty="0">
                <a:ea typeface="MS PGothic" charset="-128"/>
              </a:rPr>
              <a:t> </a:t>
            </a:r>
            <a:r>
              <a:rPr lang="sv-SE" altLang="sv-SE" dirty="0" err="1">
                <a:ea typeface="MS PGothic" charset="-128"/>
              </a:rPr>
              <a:t>during</a:t>
            </a:r>
            <a:r>
              <a:rPr lang="sv-SE" altLang="sv-SE" dirty="0">
                <a:ea typeface="MS PGothic" charset="-128"/>
              </a:rPr>
              <a:t> the </a:t>
            </a:r>
            <a:r>
              <a:rPr lang="sv-SE" altLang="sv-SE" dirty="0" err="1">
                <a:ea typeface="MS PGothic" charset="-128"/>
              </a:rPr>
              <a:t>month</a:t>
            </a:r>
            <a:r>
              <a:rPr lang="sv-SE" altLang="sv-SE" dirty="0">
                <a:ea typeface="MS PGothic" charset="-128"/>
              </a:rPr>
              <a:t> </a:t>
            </a:r>
            <a:r>
              <a:rPr lang="sv-SE" altLang="sv-SE" dirty="0" err="1">
                <a:ea typeface="MS PGothic" charset="-128"/>
              </a:rPr>
              <a:t>before</a:t>
            </a:r>
            <a:r>
              <a:rPr lang="sv-SE" altLang="sv-SE" dirty="0">
                <a:ea typeface="MS PGothic" charset="-128"/>
              </a:rPr>
              <a:t> </a:t>
            </a:r>
            <a:r>
              <a:rPr lang="sv-SE" altLang="sv-SE" dirty="0" err="1">
                <a:ea typeface="MS PGothic" charset="-128"/>
              </a:rPr>
              <a:t>inclusion</a:t>
            </a:r>
            <a:r>
              <a:rPr lang="sv-SE" altLang="sv-SE" dirty="0">
                <a:ea typeface="MS PGothic" charset="-128"/>
              </a:rPr>
              <a:t>; or </a:t>
            </a:r>
            <a:r>
              <a:rPr lang="sv-SE" altLang="sv-SE" dirty="0" err="1">
                <a:ea typeface="MS PGothic" charset="-128"/>
              </a:rPr>
              <a:t>due</a:t>
            </a:r>
            <a:r>
              <a:rPr lang="sv-SE" altLang="sv-SE" dirty="0">
                <a:ea typeface="MS PGothic" charset="-128"/>
              </a:rPr>
              <a:t> to </a:t>
            </a:r>
            <a:r>
              <a:rPr lang="sv-SE" altLang="sv-SE" dirty="0" err="1">
                <a:ea typeface="MS PGothic" charset="-128"/>
              </a:rPr>
              <a:t>underg</a:t>
            </a:r>
            <a:r>
              <a:rPr lang="sv-SE" altLang="sv-SE" dirty="0">
                <a:ea typeface="MS PGothic" charset="-128"/>
              </a:rPr>
              <a:t> </a:t>
            </a:r>
            <a:r>
              <a:rPr lang="sv-SE" altLang="sv-SE" dirty="0" err="1">
                <a:ea typeface="MS PGothic" charset="-128"/>
              </a:rPr>
              <a:t>carotid</a:t>
            </a:r>
            <a:r>
              <a:rPr lang="sv-SE" altLang="sv-SE" dirty="0">
                <a:ea typeface="MS PGothic" charset="-128"/>
              </a:rPr>
              <a:t> </a:t>
            </a:r>
            <a:r>
              <a:rPr lang="sv-SE" altLang="sv-SE" dirty="0" err="1">
                <a:ea typeface="MS PGothic" charset="-128"/>
              </a:rPr>
              <a:t>endarterectomy</a:t>
            </a:r>
            <a:r>
              <a:rPr lang="sv-SE" altLang="sv-SE" dirty="0">
                <a:ea typeface="MS PGothic" charset="-128"/>
              </a:rPr>
              <a:t>. </a:t>
            </a:r>
            <a:r>
              <a:rPr lang="sv-SE" altLang="sv-SE" dirty="0" err="1">
                <a:ea typeface="MS PGothic" charset="-128"/>
              </a:rPr>
              <a:t>Other</a:t>
            </a:r>
            <a:r>
              <a:rPr lang="sv-SE" altLang="sv-SE" dirty="0">
                <a:ea typeface="MS PGothic" charset="-128"/>
              </a:rPr>
              <a:t> </a:t>
            </a:r>
            <a:r>
              <a:rPr lang="sv-SE" altLang="sv-SE" dirty="0" err="1">
                <a:ea typeface="MS PGothic" charset="-128"/>
              </a:rPr>
              <a:t>exclusion</a:t>
            </a:r>
            <a:r>
              <a:rPr lang="sv-SE" altLang="sv-SE" dirty="0">
                <a:ea typeface="MS PGothic" charset="-128"/>
              </a:rPr>
              <a:t> </a:t>
            </a:r>
            <a:r>
              <a:rPr lang="sv-SE" altLang="sv-SE" dirty="0" err="1">
                <a:ea typeface="MS PGothic" charset="-128"/>
              </a:rPr>
              <a:t>criteria</a:t>
            </a:r>
            <a:r>
              <a:rPr lang="sv-SE" altLang="sv-SE" dirty="0">
                <a:ea typeface="MS PGothic" charset="-128"/>
              </a:rPr>
              <a:t> </a:t>
            </a:r>
            <a:r>
              <a:rPr lang="sv-SE" altLang="sv-SE" dirty="0" err="1">
                <a:ea typeface="MS PGothic" charset="-128"/>
              </a:rPr>
              <a:t>included</a:t>
            </a:r>
            <a:r>
              <a:rPr lang="sv-SE" altLang="sv-SE" dirty="0">
                <a:ea typeface="MS PGothic" charset="-128"/>
              </a:rPr>
              <a:t> </a:t>
            </a:r>
            <a:r>
              <a:rPr lang="sv-SE" altLang="sv-SE" dirty="0" err="1">
                <a:ea typeface="MS PGothic" charset="-128"/>
              </a:rPr>
              <a:t>pregnancy</a:t>
            </a:r>
            <a:r>
              <a:rPr lang="sv-SE" altLang="sv-SE" dirty="0">
                <a:ea typeface="MS PGothic" charset="-128"/>
              </a:rPr>
              <a:t> and </a:t>
            </a:r>
            <a:r>
              <a:rPr lang="sv-SE" altLang="sv-SE" dirty="0" err="1">
                <a:ea typeface="MS PGothic" charset="-128"/>
              </a:rPr>
              <a:t>other</a:t>
            </a:r>
            <a:r>
              <a:rPr lang="sv-SE" altLang="sv-SE" dirty="0">
                <a:ea typeface="MS PGothic" charset="-128"/>
              </a:rPr>
              <a:t> major </a:t>
            </a:r>
            <a:r>
              <a:rPr lang="sv-SE" altLang="sv-SE" dirty="0" err="1">
                <a:ea typeface="MS PGothic" charset="-128"/>
              </a:rPr>
              <a:t>diseases</a:t>
            </a:r>
            <a:r>
              <a:rPr lang="sv-SE" altLang="sv-SE" dirty="0">
                <a:ea typeface="MS PGothic" charset="-128"/>
              </a:rPr>
              <a:t> </a:t>
            </a:r>
            <a:r>
              <a:rPr lang="sv-SE" altLang="sv-SE" dirty="0" err="1">
                <a:ea typeface="MS PGothic" charset="-128"/>
              </a:rPr>
              <a:t>that</a:t>
            </a:r>
            <a:r>
              <a:rPr lang="sv-SE" altLang="sv-SE" dirty="0">
                <a:ea typeface="MS PGothic" charset="-128"/>
              </a:rPr>
              <a:t> </a:t>
            </a:r>
            <a:r>
              <a:rPr lang="sv-SE" altLang="sv-SE" dirty="0" err="1">
                <a:ea typeface="MS PGothic" charset="-128"/>
              </a:rPr>
              <a:t>would</a:t>
            </a:r>
            <a:r>
              <a:rPr lang="sv-SE" altLang="sv-SE" dirty="0">
                <a:ea typeface="MS PGothic" charset="-128"/>
              </a:rPr>
              <a:t> </a:t>
            </a:r>
            <a:r>
              <a:rPr lang="sv-SE" altLang="sv-SE" dirty="0" err="1">
                <a:ea typeface="MS PGothic" charset="-128"/>
              </a:rPr>
              <a:t>prevent</a:t>
            </a:r>
            <a:r>
              <a:rPr lang="sv-SE" altLang="sv-SE" dirty="0">
                <a:ea typeface="MS PGothic" charset="-128"/>
              </a:rPr>
              <a:t> </a:t>
            </a:r>
            <a:r>
              <a:rPr lang="sv-SE" altLang="sv-SE" dirty="0" err="1">
                <a:ea typeface="MS PGothic" charset="-128"/>
              </a:rPr>
              <a:t>follow-up</a:t>
            </a:r>
            <a:r>
              <a:rPr lang="sv-SE" altLang="sv-SE" dirty="0">
                <a:ea typeface="MS PGothic" charset="-128"/>
              </a:rPr>
              <a:t>. </a:t>
            </a:r>
            <a:r>
              <a:rPr lang="sv-SE" altLang="sv-SE" dirty="0" err="1">
                <a:ea typeface="MS PGothic" charset="-128"/>
              </a:rPr>
              <a:t>Enrolment</a:t>
            </a:r>
            <a:r>
              <a:rPr lang="sv-SE" altLang="sv-SE" dirty="0">
                <a:ea typeface="MS PGothic" charset="-128"/>
              </a:rPr>
              <a:t>, </a:t>
            </a:r>
            <a:r>
              <a:rPr lang="sv-SE" altLang="sv-SE" dirty="0" err="1">
                <a:ea typeface="MS PGothic" charset="-128"/>
              </a:rPr>
              <a:t>follow-up</a:t>
            </a:r>
            <a:r>
              <a:rPr lang="sv-SE" altLang="sv-SE" dirty="0">
                <a:ea typeface="MS PGothic" charset="-128"/>
              </a:rPr>
              <a:t>, and </a:t>
            </a:r>
            <a:r>
              <a:rPr lang="sv-SE" altLang="sv-SE" dirty="0" err="1">
                <a:ea typeface="MS PGothic" charset="-128"/>
              </a:rPr>
              <a:t>clinical</a:t>
            </a:r>
            <a:r>
              <a:rPr lang="sv-SE" altLang="sv-SE" dirty="0">
                <a:ea typeface="MS PGothic" charset="-128"/>
              </a:rPr>
              <a:t> </a:t>
            </a:r>
            <a:r>
              <a:rPr lang="sv-SE" altLang="sv-SE" dirty="0" err="1">
                <a:ea typeface="MS PGothic" charset="-128"/>
              </a:rPr>
              <a:t>assessments</a:t>
            </a:r>
            <a:r>
              <a:rPr lang="sv-SE" altLang="sv-SE" dirty="0">
                <a:ea typeface="MS PGothic" charset="-128"/>
              </a:rPr>
              <a:t> </a:t>
            </a:r>
            <a:r>
              <a:rPr lang="sv-SE" altLang="sv-SE" dirty="0" err="1">
                <a:ea typeface="MS PGothic" charset="-128"/>
              </a:rPr>
              <a:t>were</a:t>
            </a:r>
            <a:r>
              <a:rPr lang="sv-SE" altLang="sv-SE" dirty="0">
                <a:ea typeface="MS PGothic" charset="-128"/>
              </a:rPr>
              <a:t> </a:t>
            </a:r>
            <a:r>
              <a:rPr lang="sv-SE" altLang="sv-SE" dirty="0" err="1">
                <a:ea typeface="MS PGothic" charset="-128"/>
              </a:rPr>
              <a:t>done</a:t>
            </a:r>
            <a:r>
              <a:rPr lang="sv-SE" altLang="sv-SE" dirty="0">
                <a:ea typeface="MS PGothic" charset="-128"/>
              </a:rPr>
              <a:t> in </a:t>
            </a:r>
            <a:r>
              <a:rPr lang="sv-SE" altLang="sv-SE" dirty="0" err="1">
                <a:ea typeface="MS PGothic" charset="-128"/>
              </a:rPr>
              <a:t>each</a:t>
            </a:r>
            <a:r>
              <a:rPr lang="sv-SE" altLang="sv-SE" dirty="0">
                <a:ea typeface="MS PGothic" charset="-128"/>
              </a:rPr>
              <a:t> </a:t>
            </a:r>
            <a:r>
              <a:rPr lang="sv-SE" altLang="sv-SE" dirty="0" err="1">
                <a:ea typeface="MS PGothic" charset="-128"/>
              </a:rPr>
              <a:t>centre</a:t>
            </a:r>
            <a:r>
              <a:rPr lang="sv-SE" altLang="sv-SE" dirty="0">
                <a:ea typeface="MS PGothic" charset="-128"/>
              </a:rPr>
              <a:t> by the </a:t>
            </a:r>
            <a:r>
              <a:rPr lang="sv-SE" altLang="sv-SE" dirty="0" err="1">
                <a:ea typeface="MS PGothic" charset="-128"/>
              </a:rPr>
              <a:t>investigators</a:t>
            </a:r>
            <a:r>
              <a:rPr lang="sv-SE" altLang="sv-SE" dirty="0">
                <a:ea typeface="MS PGothic" charset="-128"/>
              </a:rPr>
              <a:t>.</a:t>
            </a:r>
          </a:p>
          <a:p>
            <a:endParaRPr lang="sv-SE" altLang="sv-SE" dirty="0">
              <a:ea typeface="MS PGothic" charset="-128"/>
            </a:endParaRPr>
          </a:p>
        </p:txBody>
      </p:sp>
      <p:sp>
        <p:nvSpPr>
          <p:cNvPr id="36867"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126C6735-0829-8F4C-BB8F-CF93AB534C52}" type="slidenum">
              <a:rPr lang="en-GB" altLang="sv-SE" sz="1200">
                <a:solidFill>
                  <a:srgbClr val="FFFFFF"/>
                </a:solidFill>
                <a:latin typeface="Gill Sans" charset="0"/>
                <a:ea typeface="ヒラギノ角ゴ ProN W3" charset="-128"/>
                <a:sym typeface="Gill Sans" charset="0"/>
              </a:rPr>
              <a:pPr/>
              <a:t>5</a:t>
            </a:fld>
            <a:endParaRPr lang="en-GB" altLang="sv-SE" sz="1200">
              <a:solidFill>
                <a:srgbClr val="FFFFFF"/>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xmlns="" val="178520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ECE1C282-D265-5148-90FE-38619A93E733}" type="slidenum">
              <a:rPr lang="en-GB" altLang="sv-SE" sz="1200">
                <a:solidFill>
                  <a:srgbClr val="FFFFFF"/>
                </a:solidFill>
                <a:latin typeface="Gill Sans" charset="0"/>
                <a:ea typeface="ヒラギノ角ゴ ProN W3" charset="-128"/>
                <a:sym typeface="Gill Sans" charset="0"/>
              </a:rPr>
              <a:pPr/>
              <a:t>6</a:t>
            </a:fld>
            <a:endParaRPr lang="en-GB" altLang="sv-SE" sz="1200">
              <a:solidFill>
                <a:srgbClr val="FFFFFF"/>
              </a:solidFill>
              <a:latin typeface="Gill Sans" charset="0"/>
              <a:ea typeface="ヒラギノ角ゴ ProN W3" charset="-128"/>
              <a:sym typeface="Gill Sans"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endParaRPr lang="sv-SE" altLang="sv-SE" dirty="0">
              <a:ea typeface="MS PGothic" charset="-128"/>
            </a:endParaRPr>
          </a:p>
        </p:txBody>
      </p:sp>
    </p:spTree>
    <p:extLst>
      <p:ext uri="{BB962C8B-B14F-4D97-AF65-F5344CB8AC3E}">
        <p14:creationId xmlns:p14="http://schemas.microsoft.com/office/powerpoint/2010/main" xmlns="" val="124438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9051B785-E48F-3C4C-B286-D23A80D4037B}" type="slidenum">
              <a:rPr lang="en-GB" altLang="sv-SE" sz="1200">
                <a:solidFill>
                  <a:srgbClr val="FFFFFF"/>
                </a:solidFill>
                <a:latin typeface="Gill Sans" charset="0"/>
                <a:ea typeface="ヒラギノ角ゴ ProN W3" charset="-128"/>
                <a:sym typeface="Gill Sans" charset="0"/>
              </a:rPr>
              <a:pPr/>
              <a:t>9</a:t>
            </a:fld>
            <a:endParaRPr lang="en-GB" altLang="sv-SE" sz="1200">
              <a:solidFill>
                <a:srgbClr val="FFFFFF"/>
              </a:solidFill>
              <a:latin typeface="Gill Sans" charset="0"/>
              <a:ea typeface="ヒラギノ角ゴ ProN W3" charset="-128"/>
              <a:sym typeface="Gill Sans"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sv-SE" altLang="sv-SE">
              <a:ea typeface="MS PGothic" charset="-128"/>
            </a:endParaRPr>
          </a:p>
        </p:txBody>
      </p:sp>
    </p:spTree>
    <p:extLst>
      <p:ext uri="{BB962C8B-B14F-4D97-AF65-F5344CB8AC3E}">
        <p14:creationId xmlns:p14="http://schemas.microsoft.com/office/powerpoint/2010/main" xmlns="" val="38973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BA214457-EAFE-304D-8195-EC784B04D917}" type="slidenum">
              <a:rPr lang="en-GB" altLang="sv-SE" sz="1200">
                <a:solidFill>
                  <a:srgbClr val="FFFFFF"/>
                </a:solidFill>
                <a:latin typeface="Gill Sans" charset="0"/>
                <a:ea typeface="ヒラギノ角ゴ ProN W3" charset="-128"/>
                <a:sym typeface="Gill Sans" charset="0"/>
              </a:rPr>
              <a:pPr/>
              <a:t>10</a:t>
            </a:fld>
            <a:endParaRPr lang="en-GB" altLang="sv-SE" sz="1200">
              <a:solidFill>
                <a:srgbClr val="FFFFFF"/>
              </a:solidFill>
              <a:latin typeface="Gill Sans" charset="0"/>
              <a:ea typeface="ヒラギノ角ゴ ProN W3" charset="-128"/>
              <a:sym typeface="Gill Sans"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sv-SE" altLang="sv-SE">
              <a:ea typeface="MS PGothic" charset="-128"/>
            </a:endParaRPr>
          </a:p>
        </p:txBody>
      </p:sp>
    </p:spTree>
    <p:extLst>
      <p:ext uri="{BB962C8B-B14F-4D97-AF65-F5344CB8AC3E}">
        <p14:creationId xmlns:p14="http://schemas.microsoft.com/office/powerpoint/2010/main" xmlns="" val="488635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tshållare för bildobjekt 1"/>
          <p:cNvSpPr>
            <a:spLocks noGrp="1" noRot="1" noChangeAspect="1" noTextEdit="1"/>
          </p:cNvSpPr>
          <p:nvPr>
            <p:ph type="sldImg"/>
          </p:nvPr>
        </p:nvSpPr>
        <p:spPr>
          <a:ln/>
        </p:spPr>
      </p:sp>
      <p:sp>
        <p:nvSpPr>
          <p:cNvPr id="55298"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a:ea typeface="MS PGothic" charset="-128"/>
              </a:rPr>
              <a:t>Methods Participants Patients who had an acute ischaemic stroke within the past 5–10 days that caused hemiparesis or hemiplegia were prospectively enrolled from nine stroke units in France. Those who were aged between 18 years and 85 years and who had Fugl-Meyer motor scale (FMMS) scores of 55 or less at baseline were eligible for inclusion. Patients were excluded if they had severe post-stroke disability (National Institutes of Health stroke scale [NIHSS] score &gt;20), substantial premorbid disability, or a pre-existing defi cit that could interfere with assessments— ie, residual motor defi cit from a previous stroke, comprehension defi cits severe enough to prevent understanding of motor testing, or severe aphasia masking detection and assessment of depression. Patients were excluded if they were clinically diagnosed with depression or Montgomery Åsberg depression rating scale (MADRS) score of more thantaking antidepressant drugs, monoamine oxidase inhibitors, neuroleptic drugs, or benzodiazepines during the month before inclusion; or due to underg carotid endarterectomy. Other exclusion criteria included pregnancy and other major diseases that would prevent follow-up. Enrolment, follow-up, and clinical assessments were done in each centre by the investigators.</a:t>
            </a:r>
          </a:p>
          <a:p>
            <a:endParaRPr lang="sv-SE" altLang="sv-SE">
              <a:ea typeface="MS PGothic" charset="-128"/>
            </a:endParaRPr>
          </a:p>
        </p:txBody>
      </p:sp>
      <p:sp>
        <p:nvSpPr>
          <p:cNvPr id="55299"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F0689A26-9E54-FD4B-B3CC-BA6C3D3E67B8}" type="slidenum">
              <a:rPr lang="en-GB" altLang="sv-SE" sz="1200">
                <a:solidFill>
                  <a:srgbClr val="FFFFFF"/>
                </a:solidFill>
                <a:latin typeface="Gill Sans" charset="0"/>
                <a:ea typeface="ヒラギノ角ゴ ProN W3" charset="-128"/>
                <a:sym typeface="Gill Sans" charset="0"/>
              </a:rPr>
              <a:pPr/>
              <a:t>15</a:t>
            </a:fld>
            <a:endParaRPr lang="en-GB" altLang="sv-SE" sz="1200">
              <a:solidFill>
                <a:srgbClr val="FFFFFF"/>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xmlns="" val="52301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 Id="rId4" Type="http://schemas.openxmlformats.org/officeDocument/2006/relationships/hyperlink" Target="http://www.kta.sll.se/"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Line 3"/>
          <p:cNvSpPr>
            <a:spLocks noChangeShapeType="1"/>
          </p:cNvSpPr>
          <p:nvPr/>
        </p:nvSpPr>
        <p:spPr bwMode="auto">
          <a:xfrm>
            <a:off x="1393825" y="173038"/>
            <a:ext cx="7239000" cy="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sv-SE"/>
          </a:p>
        </p:txBody>
      </p:sp>
      <p:sp>
        <p:nvSpPr>
          <p:cNvPr id="32774" name="Rectangle 6"/>
          <p:cNvSpPr>
            <a:spLocks noGrp="1" noChangeArrowheads="1"/>
          </p:cNvSpPr>
          <p:nvPr>
            <p:ph type="ctrTitle"/>
          </p:nvPr>
        </p:nvSpPr>
        <p:spPr>
          <a:xfrm>
            <a:off x="1258888" y="260350"/>
            <a:ext cx="7239000" cy="1444625"/>
          </a:xfrm>
        </p:spPr>
        <p:txBody>
          <a:bodyPr/>
          <a:lstStyle>
            <a:lvl1pPr>
              <a:defRPr sz="4000"/>
            </a:lvl1pPr>
          </a:lstStyle>
          <a:p>
            <a:pPr lvl="0"/>
            <a:r>
              <a:rPr lang="en-GB" noProof="0"/>
              <a:t>Click to edit Master title style</a:t>
            </a:r>
          </a:p>
        </p:txBody>
      </p:sp>
      <p:sp>
        <p:nvSpPr>
          <p:cNvPr id="32775" name="Rectangle 7"/>
          <p:cNvSpPr>
            <a:spLocks noGrp="1" noChangeArrowheads="1"/>
          </p:cNvSpPr>
          <p:nvPr>
            <p:ph type="subTitle" idx="1"/>
          </p:nvPr>
        </p:nvSpPr>
        <p:spPr>
          <a:xfrm>
            <a:off x="1443038" y="3427413"/>
            <a:ext cx="7239000" cy="1752600"/>
          </a:xfrm>
        </p:spPr>
        <p:txBody>
          <a:bodyPr/>
          <a:lstStyle>
            <a:lvl1pPr marL="0" indent="0">
              <a:buFont typeface="Wingdings" charset="0"/>
              <a:buNone/>
              <a:defRPr/>
            </a:lvl1pPr>
          </a:lstStyle>
          <a:p>
            <a:pPr lvl="0"/>
            <a:r>
              <a:rPr lang="en-GB" noProof="0"/>
              <a:t>Click to edit Master subtitle style</a:t>
            </a:r>
          </a:p>
        </p:txBody>
      </p:sp>
      <p:sp>
        <p:nvSpPr>
          <p:cNvPr id="5" name="Rectangle 8"/>
          <p:cNvSpPr>
            <a:spLocks noGrp="1" noChangeArrowheads="1"/>
          </p:cNvSpPr>
          <p:nvPr>
            <p:ph type="dt" sz="half" idx="10"/>
          </p:nvPr>
        </p:nvSpPr>
        <p:spPr/>
        <p:txBody>
          <a:bodyPr/>
          <a:lstStyle>
            <a:lvl1pPr>
              <a:defRPr/>
            </a:lvl1pPr>
          </a:lstStyle>
          <a:p>
            <a:pPr>
              <a:defRPr/>
            </a:pPr>
            <a:endParaRPr lang="en-GB"/>
          </a:p>
        </p:txBody>
      </p:sp>
      <p:sp>
        <p:nvSpPr>
          <p:cNvPr id="6" name="Rectangle 9"/>
          <p:cNvSpPr>
            <a:spLocks noGrp="1" noChangeArrowheads="1"/>
          </p:cNvSpPr>
          <p:nvPr>
            <p:ph type="ftr" sz="quarter" idx="11"/>
          </p:nvPr>
        </p:nvSpPr>
        <p:spPr/>
        <p:txBody>
          <a:bodyPr/>
          <a:lstStyle>
            <a:lvl1pPr>
              <a:defRPr/>
            </a:lvl1pPr>
          </a:lstStyle>
          <a:p>
            <a:pPr>
              <a:defRPr/>
            </a:pPr>
            <a:endParaRPr lang="en-GB"/>
          </a:p>
        </p:txBody>
      </p:sp>
      <p:sp>
        <p:nvSpPr>
          <p:cNvPr id="7" name="Rectangle 10"/>
          <p:cNvSpPr>
            <a:spLocks noGrp="1" noChangeArrowheads="1"/>
          </p:cNvSpPr>
          <p:nvPr>
            <p:ph type="sldNum" sz="quarter" idx="12"/>
          </p:nvPr>
        </p:nvSpPr>
        <p:spPr/>
        <p:txBody>
          <a:bodyPr/>
          <a:lstStyle>
            <a:lvl1pPr>
              <a:defRPr/>
            </a:lvl1pPr>
          </a:lstStyle>
          <a:p>
            <a:fld id="{8D5929EE-1EEA-C143-8398-23C8C9596FD6}" type="slidenum">
              <a:rPr lang="en-GB" altLang="sv-SE"/>
              <a:pPr/>
              <a:t>‹#›</a:t>
            </a:fld>
            <a:endParaRPr lang="en-GB" altLang="sv-SE"/>
          </a:p>
        </p:txBody>
      </p:sp>
    </p:spTree>
    <p:extLst>
      <p:ext uri="{BB962C8B-B14F-4D97-AF65-F5344CB8AC3E}">
        <p14:creationId xmlns:p14="http://schemas.microsoft.com/office/powerpoint/2010/main" xmlns="" val="170945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fld id="{B65A2CF3-50D7-754F-A954-F23EC1969D2C}" type="slidenum">
              <a:rPr lang="en-GB" altLang="sv-SE"/>
              <a:pPr/>
              <a:t>‹#›</a:t>
            </a:fld>
            <a:endParaRPr lang="en-GB" altLang="sv-SE"/>
          </a:p>
        </p:txBody>
      </p:sp>
    </p:spTree>
    <p:extLst>
      <p:ext uri="{BB962C8B-B14F-4D97-AF65-F5344CB8AC3E}">
        <p14:creationId xmlns:p14="http://schemas.microsoft.com/office/powerpoint/2010/main" xmlns="" val="178572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56413" y="301625"/>
            <a:ext cx="1827212" cy="564038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370013" y="301625"/>
            <a:ext cx="5334000" cy="56403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fld id="{45F3D486-ED6D-4043-A85C-7CADDE1D0EE1}" type="slidenum">
              <a:rPr lang="en-GB" altLang="sv-SE"/>
              <a:pPr/>
              <a:t>‹#›</a:t>
            </a:fld>
            <a:endParaRPr lang="en-GB" altLang="sv-SE"/>
          </a:p>
        </p:txBody>
      </p:sp>
    </p:spTree>
    <p:extLst>
      <p:ext uri="{BB962C8B-B14F-4D97-AF65-F5344CB8AC3E}">
        <p14:creationId xmlns:p14="http://schemas.microsoft.com/office/powerpoint/2010/main" xmlns="" val="157020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70013" y="301625"/>
            <a:ext cx="7313612" cy="1143000"/>
          </a:xfrm>
        </p:spPr>
        <p:txBody>
          <a:bodyPr/>
          <a:lstStyle/>
          <a:p>
            <a:r>
              <a:rPr lang="sv-SE"/>
              <a:t>Klicka här för att ändra format</a:t>
            </a:r>
          </a:p>
        </p:txBody>
      </p:sp>
      <p:sp>
        <p:nvSpPr>
          <p:cNvPr id="3" name="Platshållare för innehåll 2"/>
          <p:cNvSpPr>
            <a:spLocks noGrp="1"/>
          </p:cNvSpPr>
          <p:nvPr>
            <p:ph sz="half" idx="1"/>
          </p:nvPr>
        </p:nvSpPr>
        <p:spPr>
          <a:xfrm>
            <a:off x="1370013" y="1827213"/>
            <a:ext cx="3579812"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5102225" y="1827213"/>
            <a:ext cx="35814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5102225" y="3960813"/>
            <a:ext cx="35814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8"/>
          <p:cNvSpPr>
            <a:spLocks noGrp="1" noChangeArrowheads="1"/>
          </p:cNvSpPr>
          <p:nvPr>
            <p:ph type="dt" sz="half" idx="10"/>
          </p:nvPr>
        </p:nvSpPr>
        <p:spPr>
          <a:ln/>
        </p:spPr>
        <p:txBody>
          <a:bodyPr/>
          <a:lstStyle>
            <a:lvl1pPr>
              <a:defRPr/>
            </a:lvl1pPr>
          </a:lstStyle>
          <a:p>
            <a:pPr>
              <a:defRPr/>
            </a:pPr>
            <a:endParaRPr lang="en-GB"/>
          </a:p>
        </p:txBody>
      </p:sp>
      <p:sp>
        <p:nvSpPr>
          <p:cNvPr id="7" name="Rectangle 9"/>
          <p:cNvSpPr>
            <a:spLocks noGrp="1" noChangeArrowheads="1"/>
          </p:cNvSpPr>
          <p:nvPr>
            <p:ph type="ftr" sz="quarter" idx="11"/>
          </p:nvPr>
        </p:nvSpPr>
        <p:spPr>
          <a:ln/>
        </p:spPr>
        <p:txBody>
          <a:bodyPr/>
          <a:lstStyle>
            <a:lvl1pPr>
              <a:defRPr/>
            </a:lvl1pPr>
          </a:lstStyle>
          <a:p>
            <a:pPr>
              <a:defRPr/>
            </a:pPr>
            <a:endParaRPr lang="en-GB"/>
          </a:p>
        </p:txBody>
      </p:sp>
      <p:sp>
        <p:nvSpPr>
          <p:cNvPr id="8" name="Rectangle 10"/>
          <p:cNvSpPr>
            <a:spLocks noGrp="1" noChangeArrowheads="1"/>
          </p:cNvSpPr>
          <p:nvPr>
            <p:ph type="sldNum" sz="quarter" idx="12"/>
          </p:nvPr>
        </p:nvSpPr>
        <p:spPr>
          <a:ln/>
        </p:spPr>
        <p:txBody>
          <a:bodyPr/>
          <a:lstStyle>
            <a:lvl1pPr>
              <a:defRPr/>
            </a:lvl1pPr>
          </a:lstStyle>
          <a:p>
            <a:fld id="{CC546401-A779-9542-BCA0-C1ECFCA14443}" type="slidenum">
              <a:rPr lang="en-GB" altLang="sv-SE"/>
              <a:pPr/>
              <a:t>‹#›</a:t>
            </a:fld>
            <a:endParaRPr lang="en-GB" altLang="sv-SE"/>
          </a:p>
        </p:txBody>
      </p:sp>
    </p:spTree>
    <p:extLst>
      <p:ext uri="{BB962C8B-B14F-4D97-AF65-F5344CB8AC3E}">
        <p14:creationId xmlns:p14="http://schemas.microsoft.com/office/powerpoint/2010/main" xmlns="" val="69200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C2F47B8-D160-9243-9F21-A70B8880B188}" type="slidenum">
              <a:rPr lang="en-GB" altLang="sv-SE"/>
              <a:pPr/>
              <a:t>‹#›</a:t>
            </a:fld>
            <a:endParaRPr lang="en-GB" altLang="sv-SE"/>
          </a:p>
        </p:txBody>
      </p:sp>
    </p:spTree>
    <p:extLst>
      <p:ext uri="{BB962C8B-B14F-4D97-AF65-F5344CB8AC3E}">
        <p14:creationId xmlns:p14="http://schemas.microsoft.com/office/powerpoint/2010/main" xmlns="" val="126470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5AC82AC-3185-BA4A-A89E-D5DC8ED14427}" type="slidenum">
              <a:rPr lang="en-GB" altLang="sv-SE"/>
              <a:pPr/>
              <a:t>‹#›</a:t>
            </a:fld>
            <a:endParaRPr lang="en-GB" altLang="sv-SE"/>
          </a:p>
        </p:txBody>
      </p:sp>
    </p:spTree>
    <p:extLst>
      <p:ext uri="{BB962C8B-B14F-4D97-AF65-F5344CB8AC3E}">
        <p14:creationId xmlns:p14="http://schemas.microsoft.com/office/powerpoint/2010/main" xmlns="" val="105544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2340090-B262-D944-85CA-572553AC4126}" type="slidenum">
              <a:rPr lang="en-GB" altLang="sv-SE"/>
              <a:pPr/>
              <a:t>‹#›</a:t>
            </a:fld>
            <a:endParaRPr lang="en-GB" altLang="sv-SE"/>
          </a:p>
        </p:txBody>
      </p:sp>
    </p:spTree>
    <p:extLst>
      <p:ext uri="{BB962C8B-B14F-4D97-AF65-F5344CB8AC3E}">
        <p14:creationId xmlns:p14="http://schemas.microsoft.com/office/powerpoint/2010/main" xmlns="" val="72011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E3749D9-42F9-C240-9534-268DE286AB4D}" type="slidenum">
              <a:rPr lang="en-GB" altLang="sv-SE"/>
              <a:pPr/>
              <a:t>‹#›</a:t>
            </a:fld>
            <a:endParaRPr lang="en-GB" altLang="sv-SE"/>
          </a:p>
        </p:txBody>
      </p:sp>
    </p:spTree>
    <p:extLst>
      <p:ext uri="{BB962C8B-B14F-4D97-AF65-F5344CB8AC3E}">
        <p14:creationId xmlns:p14="http://schemas.microsoft.com/office/powerpoint/2010/main" xmlns="" val="1266205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87168C3A-528F-464C-B53F-93259F81BAF7}" type="slidenum">
              <a:rPr lang="en-GB" altLang="sv-SE"/>
              <a:pPr/>
              <a:t>‹#›</a:t>
            </a:fld>
            <a:endParaRPr lang="en-GB" altLang="sv-SE"/>
          </a:p>
        </p:txBody>
      </p:sp>
    </p:spTree>
    <p:extLst>
      <p:ext uri="{BB962C8B-B14F-4D97-AF65-F5344CB8AC3E}">
        <p14:creationId xmlns:p14="http://schemas.microsoft.com/office/powerpoint/2010/main" xmlns="" val="1704800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41E92953-C3E4-EF4D-9AC7-192D4012DD36}" type="slidenum">
              <a:rPr lang="en-GB" altLang="sv-SE"/>
              <a:pPr/>
              <a:t>‹#›</a:t>
            </a:fld>
            <a:endParaRPr lang="en-GB" altLang="sv-SE"/>
          </a:p>
        </p:txBody>
      </p:sp>
    </p:spTree>
    <p:extLst>
      <p:ext uri="{BB962C8B-B14F-4D97-AF65-F5344CB8AC3E}">
        <p14:creationId xmlns:p14="http://schemas.microsoft.com/office/powerpoint/2010/main" xmlns="" val="85716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390C826D-EFD1-E846-B7B7-47512856719A}" type="slidenum">
              <a:rPr lang="en-GB" altLang="sv-SE"/>
              <a:pPr/>
              <a:t>‹#›</a:t>
            </a:fld>
            <a:endParaRPr lang="en-GB" altLang="sv-SE"/>
          </a:p>
        </p:txBody>
      </p:sp>
    </p:spTree>
    <p:extLst>
      <p:ext uri="{BB962C8B-B14F-4D97-AF65-F5344CB8AC3E}">
        <p14:creationId xmlns:p14="http://schemas.microsoft.com/office/powerpoint/2010/main" xmlns="" val="110986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fld id="{7B0DE51E-5A19-F045-83EA-B422067C84A8}" type="slidenum">
              <a:rPr lang="en-GB" altLang="sv-SE"/>
              <a:pPr/>
              <a:t>‹#›</a:t>
            </a:fld>
            <a:endParaRPr lang="en-GB" altLang="sv-SE"/>
          </a:p>
        </p:txBody>
      </p:sp>
    </p:spTree>
    <p:extLst>
      <p:ext uri="{BB962C8B-B14F-4D97-AF65-F5344CB8AC3E}">
        <p14:creationId xmlns:p14="http://schemas.microsoft.com/office/powerpoint/2010/main" xmlns="" val="1379113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72C5D1AE-7F14-4643-974B-3F794800237E}" type="slidenum">
              <a:rPr lang="en-GB" altLang="sv-SE"/>
              <a:pPr/>
              <a:t>‹#›</a:t>
            </a:fld>
            <a:endParaRPr lang="en-GB" altLang="sv-SE"/>
          </a:p>
        </p:txBody>
      </p:sp>
    </p:spTree>
    <p:extLst>
      <p:ext uri="{BB962C8B-B14F-4D97-AF65-F5344CB8AC3E}">
        <p14:creationId xmlns:p14="http://schemas.microsoft.com/office/powerpoint/2010/main" xmlns="" val="520081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F066629-6B79-9E4C-9E89-8EEB86DEAB65}" type="slidenum">
              <a:rPr lang="en-GB" altLang="sv-SE"/>
              <a:pPr/>
              <a:t>‹#›</a:t>
            </a:fld>
            <a:endParaRPr lang="en-GB" altLang="sv-SE"/>
          </a:p>
        </p:txBody>
      </p:sp>
    </p:spTree>
    <p:extLst>
      <p:ext uri="{BB962C8B-B14F-4D97-AF65-F5344CB8AC3E}">
        <p14:creationId xmlns:p14="http://schemas.microsoft.com/office/powerpoint/2010/main" xmlns="" val="749209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5374458-4BA4-A642-A27F-9D8AD3D25A3D}" type="slidenum">
              <a:rPr lang="en-GB" altLang="sv-SE"/>
              <a:pPr/>
              <a:t>‹#›</a:t>
            </a:fld>
            <a:endParaRPr lang="en-GB" altLang="sv-SE"/>
          </a:p>
        </p:txBody>
      </p:sp>
    </p:spTree>
    <p:extLst>
      <p:ext uri="{BB962C8B-B14F-4D97-AF65-F5344CB8AC3E}">
        <p14:creationId xmlns:p14="http://schemas.microsoft.com/office/powerpoint/2010/main" xmlns="" val="1267914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2CF501A-63D4-DF4B-93D4-13637EAC1F70}" type="slidenum">
              <a:rPr lang="en-GB" altLang="sv-SE"/>
              <a:pPr/>
              <a:t>‹#›</a:t>
            </a:fld>
            <a:endParaRPr lang="en-GB" altLang="sv-SE"/>
          </a:p>
        </p:txBody>
      </p:sp>
    </p:spTree>
    <p:extLst>
      <p:ext uri="{BB962C8B-B14F-4D97-AF65-F5344CB8AC3E}">
        <p14:creationId xmlns:p14="http://schemas.microsoft.com/office/powerpoint/2010/main" xmlns="" val="362721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152400" y="163513"/>
          <a:ext cx="1828800" cy="833437"/>
        </p:xfrm>
        <a:graphic>
          <a:graphicData uri="http://schemas.openxmlformats.org/presentationml/2006/ole">
            <p:oleObj spid="_x0000_s2207" name="Photo Editor Photo" r:id="rId3" imgW="5609524" imgH="2553056" progId="">
              <p:embed/>
            </p:oleObj>
          </a:graphicData>
        </a:graphic>
      </p:graphicFrame>
      <p:sp>
        <p:nvSpPr>
          <p:cNvPr id="5" name="AutoShape 8"/>
          <p:cNvSpPr>
            <a:spLocks noChangeAspect="1" noChangeArrowheads="1"/>
          </p:cNvSpPr>
          <p:nvPr userDrawn="1"/>
        </p:nvSpPr>
        <p:spPr bwMode="auto">
          <a:xfrm>
            <a:off x="3260725" y="2622550"/>
            <a:ext cx="2593975" cy="1303338"/>
          </a:xfrm>
          <a:prstGeom prst="rect">
            <a:avLst/>
          </a:prstGeom>
          <a:noFill/>
        </p:spPr>
        <p:txBody>
          <a:bodyPr/>
          <a:lstStyle/>
          <a:p>
            <a:pPr eaLnBrk="1" hangingPunct="1">
              <a:defRPr/>
            </a:pPr>
            <a:endParaRPr lang="sv-SE" sz="1000" dirty="0">
              <a:solidFill>
                <a:srgbClr val="000000"/>
              </a:solidFill>
              <a:latin typeface="Times New Roman" charset="0"/>
              <a:ea typeface=""/>
            </a:endParaRPr>
          </a:p>
        </p:txBody>
      </p:sp>
      <p:sp>
        <p:nvSpPr>
          <p:cNvPr id="6" name="AutoShape 9"/>
          <p:cNvSpPr>
            <a:spLocks noChangeAspect="1" noChangeArrowheads="1"/>
          </p:cNvSpPr>
          <p:nvPr userDrawn="1"/>
        </p:nvSpPr>
        <p:spPr bwMode="auto">
          <a:xfrm>
            <a:off x="3260725" y="2622550"/>
            <a:ext cx="2593975" cy="1303338"/>
          </a:xfrm>
          <a:prstGeom prst="rect">
            <a:avLst/>
          </a:prstGeom>
          <a:noFill/>
        </p:spPr>
        <p:txBody>
          <a:bodyPr/>
          <a:lstStyle/>
          <a:p>
            <a:pPr eaLnBrk="1" hangingPunct="1">
              <a:defRPr/>
            </a:pPr>
            <a:endParaRPr lang="sv-SE" sz="1000" dirty="0">
              <a:solidFill>
                <a:srgbClr val="000000"/>
              </a:solidFill>
              <a:latin typeface="Times New Roman" charset="0"/>
              <a:ea typeface=""/>
            </a:endParaRPr>
          </a:p>
        </p:txBody>
      </p:sp>
      <p:sp>
        <p:nvSpPr>
          <p:cNvPr id="7" name="Text Box 10"/>
          <p:cNvSpPr txBox="1">
            <a:spLocks noChangeArrowheads="1"/>
          </p:cNvSpPr>
          <p:nvPr userDrawn="1"/>
        </p:nvSpPr>
        <p:spPr bwMode="auto">
          <a:xfrm>
            <a:off x="250825" y="6237288"/>
            <a:ext cx="1981200" cy="244475"/>
          </a:xfrm>
          <a:prstGeom prst="rect">
            <a:avLst/>
          </a:prstGeom>
          <a:noFill/>
          <a:ln w="9525">
            <a:noFill/>
            <a:miter lim="800000"/>
            <a:headEnd/>
            <a:tailEnd/>
          </a:ln>
          <a:effectLst/>
        </p:spPr>
        <p:txBody>
          <a:bodyPr>
            <a:spAutoFit/>
          </a:bodyPr>
          <a:lstStyle/>
          <a:p>
            <a:pPr eaLnBrk="1" hangingPunct="1">
              <a:spcBef>
                <a:spcPct val="50000"/>
              </a:spcBef>
              <a:defRPr/>
            </a:pPr>
            <a:r>
              <a:rPr lang="en-GB" sz="900" dirty="0">
                <a:solidFill>
                  <a:srgbClr val="24275E"/>
                </a:solidFill>
                <a:ea typeface=""/>
                <a:hlinkClick r:id="rId4"/>
              </a:rPr>
              <a:t>www.</a:t>
            </a:r>
            <a:r>
              <a:rPr lang="en-GB" sz="1000" dirty="0">
                <a:solidFill>
                  <a:srgbClr val="24275E"/>
                </a:solidFill>
                <a:ea typeface=""/>
                <a:hlinkClick r:id="rId4"/>
              </a:rPr>
              <a:t>kta.sll</a:t>
            </a:r>
            <a:r>
              <a:rPr lang="en-GB" sz="900" dirty="0">
                <a:solidFill>
                  <a:srgbClr val="24275E"/>
                </a:solidFill>
                <a:ea typeface=""/>
                <a:hlinkClick r:id="rId4"/>
              </a:rPr>
              <a:t>.se</a:t>
            </a:r>
            <a:endParaRPr lang="en-GB" sz="900" dirty="0">
              <a:solidFill>
                <a:srgbClr val="24275E"/>
              </a:solidFill>
              <a:ea typeface=""/>
            </a:endParaRPr>
          </a:p>
        </p:txBody>
      </p:sp>
      <p:sp>
        <p:nvSpPr>
          <p:cNvPr id="5125" name="Rectangle 5"/>
          <p:cNvSpPr>
            <a:spLocks noGrp="1" noChangeArrowheads="1"/>
          </p:cNvSpPr>
          <p:nvPr>
            <p:ph type="ctrTitle"/>
          </p:nvPr>
        </p:nvSpPr>
        <p:spPr>
          <a:xfrm>
            <a:off x="685800" y="2130425"/>
            <a:ext cx="7772400" cy="1470025"/>
          </a:xfrm>
        </p:spPr>
        <p:txBody>
          <a:bodyPr/>
          <a:lstStyle>
            <a:lvl1pPr>
              <a:defRPr/>
            </a:lvl1pPr>
          </a:lstStyle>
          <a:p>
            <a:r>
              <a:rPr lang="sv-SE"/>
              <a:t>Klicka här för att ändra format</a:t>
            </a:r>
          </a:p>
        </p:txBody>
      </p:sp>
      <p:sp>
        <p:nvSpPr>
          <p:cNvPr id="5126" name="Rectangle 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sv-SE"/>
              <a:t>Klicka här för att ändra format på underrubrik i bakgrunden</a:t>
            </a:r>
          </a:p>
        </p:txBody>
      </p:sp>
      <p:sp>
        <p:nvSpPr>
          <p:cNvPr id="8" name="Rectangle 7"/>
          <p:cNvSpPr>
            <a:spLocks noGrp="1" noChangeArrowheads="1"/>
          </p:cNvSpPr>
          <p:nvPr>
            <p:ph type="sldNum" sz="quarter" idx="10"/>
          </p:nvPr>
        </p:nvSpPr>
        <p:spPr>
          <a:xfrm>
            <a:off x="6553200" y="6245225"/>
            <a:ext cx="2133600" cy="476250"/>
          </a:xfrm>
        </p:spPr>
        <p:txBody>
          <a:bodyPr/>
          <a:lstStyle>
            <a:lvl1pPr>
              <a:defRPr/>
            </a:lvl1pPr>
          </a:lstStyle>
          <a:p>
            <a:pPr>
              <a:defRPr/>
            </a:pPr>
            <a:fld id="{8E16B73E-E9D1-4265-BE07-1FFB0DD262F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869747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6"/>
          <p:cNvSpPr>
            <a:spLocks noGrp="1" noChangeArrowheads="1"/>
          </p:cNvSpPr>
          <p:nvPr>
            <p:ph type="sldNum" sz="quarter" idx="10"/>
          </p:nvPr>
        </p:nvSpPr>
        <p:spPr>
          <a:ln/>
        </p:spPr>
        <p:txBody>
          <a:bodyPr/>
          <a:lstStyle>
            <a:lvl1pPr>
              <a:defRPr/>
            </a:lvl1pPr>
          </a:lstStyle>
          <a:p>
            <a:pPr>
              <a:defRPr/>
            </a:pPr>
            <a:fld id="{6B3EF164-7360-4CB0-A8D7-A5B4A24C1B6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497083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6"/>
          <p:cNvSpPr>
            <a:spLocks noGrp="1" noChangeArrowheads="1"/>
          </p:cNvSpPr>
          <p:nvPr>
            <p:ph type="sldNum" sz="quarter" idx="10"/>
          </p:nvPr>
        </p:nvSpPr>
        <p:spPr>
          <a:ln/>
        </p:spPr>
        <p:txBody>
          <a:bodyPr/>
          <a:lstStyle>
            <a:lvl1pPr>
              <a:defRPr/>
            </a:lvl1pPr>
          </a:lstStyle>
          <a:p>
            <a:pPr>
              <a:defRPr/>
            </a:pPr>
            <a:fld id="{B7DE0FE4-8247-4BBC-9D93-ED2A9C841A5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705732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3400" y="21336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724400" y="21336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6"/>
          <p:cNvSpPr>
            <a:spLocks noGrp="1" noChangeArrowheads="1"/>
          </p:cNvSpPr>
          <p:nvPr>
            <p:ph type="sldNum" sz="quarter" idx="10"/>
          </p:nvPr>
        </p:nvSpPr>
        <p:spPr>
          <a:ln/>
        </p:spPr>
        <p:txBody>
          <a:bodyPr/>
          <a:lstStyle>
            <a:lvl1pPr>
              <a:defRPr/>
            </a:lvl1pPr>
          </a:lstStyle>
          <a:p>
            <a:pPr>
              <a:defRPr/>
            </a:pPr>
            <a:fld id="{B9245F0C-F765-42B4-B8EF-48D585A26EF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87362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6"/>
          <p:cNvSpPr>
            <a:spLocks noGrp="1" noChangeArrowheads="1"/>
          </p:cNvSpPr>
          <p:nvPr>
            <p:ph type="sldNum" sz="quarter" idx="10"/>
          </p:nvPr>
        </p:nvSpPr>
        <p:spPr>
          <a:ln/>
        </p:spPr>
        <p:txBody>
          <a:bodyPr/>
          <a:lstStyle>
            <a:lvl1pPr>
              <a:defRPr/>
            </a:lvl1pPr>
          </a:lstStyle>
          <a:p>
            <a:pPr>
              <a:defRPr/>
            </a:pPr>
            <a:fld id="{48488871-C575-4BDD-B703-9A16BAEE557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724676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6"/>
          <p:cNvSpPr>
            <a:spLocks noGrp="1" noChangeArrowheads="1"/>
          </p:cNvSpPr>
          <p:nvPr>
            <p:ph type="sldNum" sz="quarter" idx="10"/>
          </p:nvPr>
        </p:nvSpPr>
        <p:spPr>
          <a:ln/>
        </p:spPr>
        <p:txBody>
          <a:bodyPr/>
          <a:lstStyle>
            <a:lvl1pPr>
              <a:defRPr/>
            </a:lvl1pPr>
          </a:lstStyle>
          <a:p>
            <a:pPr>
              <a:defRPr/>
            </a:pPr>
            <a:fld id="{D07C0E95-B359-41FE-8D21-FD7282AF46A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49532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fld id="{B96CFB0B-5931-4D48-A684-A7689443F32D}" type="slidenum">
              <a:rPr lang="en-GB" altLang="sv-SE"/>
              <a:pPr/>
              <a:t>‹#›</a:t>
            </a:fld>
            <a:endParaRPr lang="en-GB" altLang="sv-SE"/>
          </a:p>
        </p:txBody>
      </p:sp>
    </p:spTree>
    <p:extLst>
      <p:ext uri="{BB962C8B-B14F-4D97-AF65-F5344CB8AC3E}">
        <p14:creationId xmlns:p14="http://schemas.microsoft.com/office/powerpoint/2010/main" xmlns="" val="962415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5F91D17-125A-46C9-A52D-44B2C8CBBCA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443884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6"/>
          <p:cNvSpPr>
            <a:spLocks noGrp="1" noChangeArrowheads="1"/>
          </p:cNvSpPr>
          <p:nvPr>
            <p:ph type="sldNum" sz="quarter" idx="10"/>
          </p:nvPr>
        </p:nvSpPr>
        <p:spPr>
          <a:ln/>
        </p:spPr>
        <p:txBody>
          <a:bodyPr/>
          <a:lstStyle>
            <a:lvl1pPr>
              <a:defRPr/>
            </a:lvl1pPr>
          </a:lstStyle>
          <a:p>
            <a:pPr>
              <a:defRPr/>
            </a:pPr>
            <a:fld id="{21607BF1-C887-4212-A07E-1A48830C41A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918873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6"/>
          <p:cNvSpPr>
            <a:spLocks noGrp="1" noChangeArrowheads="1"/>
          </p:cNvSpPr>
          <p:nvPr>
            <p:ph type="sldNum" sz="quarter" idx="10"/>
          </p:nvPr>
        </p:nvSpPr>
        <p:spPr>
          <a:ln/>
        </p:spPr>
        <p:txBody>
          <a:bodyPr/>
          <a:lstStyle>
            <a:lvl1pPr>
              <a:defRPr/>
            </a:lvl1pPr>
          </a:lstStyle>
          <a:p>
            <a:pPr>
              <a:defRPr/>
            </a:pPr>
            <a:fld id="{E71BFE60-DA99-4296-B6C0-9B0F9A81441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845130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6"/>
          <p:cNvSpPr>
            <a:spLocks noGrp="1" noChangeArrowheads="1"/>
          </p:cNvSpPr>
          <p:nvPr>
            <p:ph type="sldNum" sz="quarter" idx="10"/>
          </p:nvPr>
        </p:nvSpPr>
        <p:spPr>
          <a:ln/>
        </p:spPr>
        <p:txBody>
          <a:bodyPr/>
          <a:lstStyle>
            <a:lvl1pPr>
              <a:defRPr/>
            </a:lvl1pPr>
          </a:lstStyle>
          <a:p>
            <a:pPr>
              <a:defRPr/>
            </a:pPr>
            <a:fld id="{F04DBE1C-B28D-426A-888B-79EC9297242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028266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05600" y="914400"/>
            <a:ext cx="2057400" cy="49530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533400" y="914400"/>
            <a:ext cx="6019800" cy="49530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6"/>
          <p:cNvSpPr>
            <a:spLocks noGrp="1" noChangeArrowheads="1"/>
          </p:cNvSpPr>
          <p:nvPr>
            <p:ph type="sldNum" sz="quarter" idx="10"/>
          </p:nvPr>
        </p:nvSpPr>
        <p:spPr>
          <a:ln/>
        </p:spPr>
        <p:txBody>
          <a:bodyPr/>
          <a:lstStyle>
            <a:lvl1pPr>
              <a:defRPr/>
            </a:lvl1pPr>
          </a:lstStyle>
          <a:p>
            <a:pPr>
              <a:defRPr/>
            </a:pPr>
            <a:fld id="{E15F1335-7E23-4D32-B1E5-FD92D398974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530816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33400" y="914400"/>
            <a:ext cx="8229600" cy="1143000"/>
          </a:xfrm>
        </p:spPr>
        <p:txBody>
          <a:bodyPr/>
          <a:lstStyle/>
          <a:p>
            <a:r>
              <a:rPr lang="sv-SE"/>
              <a:t>Klicka här för att ändra format</a:t>
            </a:r>
          </a:p>
        </p:txBody>
      </p:sp>
      <p:sp>
        <p:nvSpPr>
          <p:cNvPr id="3" name="Platshållare för text 2"/>
          <p:cNvSpPr>
            <a:spLocks noGrp="1"/>
          </p:cNvSpPr>
          <p:nvPr>
            <p:ph type="body" sz="half" idx="1"/>
          </p:nvPr>
        </p:nvSpPr>
        <p:spPr>
          <a:xfrm>
            <a:off x="533400" y="2133600"/>
            <a:ext cx="4038600" cy="3733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724400" y="2133600"/>
            <a:ext cx="4038600" cy="1790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724400" y="4076700"/>
            <a:ext cx="4038600" cy="1790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6"/>
          <p:cNvSpPr>
            <a:spLocks noGrp="1" noChangeArrowheads="1"/>
          </p:cNvSpPr>
          <p:nvPr>
            <p:ph type="sldNum" sz="quarter" idx="10"/>
          </p:nvPr>
        </p:nvSpPr>
        <p:spPr>
          <a:ln/>
        </p:spPr>
        <p:txBody>
          <a:bodyPr/>
          <a:lstStyle>
            <a:lvl1pPr>
              <a:defRPr/>
            </a:lvl1pPr>
          </a:lstStyle>
          <a:p>
            <a:pPr>
              <a:defRPr/>
            </a:pPr>
            <a:fld id="{58EAAB94-B502-40E6-8078-EFC8A159A9D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80270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fld id="{7A5EC498-B0E3-3E4D-8CAF-4506A25AD4E8}" type="slidenum">
              <a:rPr lang="en-GB" altLang="sv-SE"/>
              <a:pPr/>
              <a:t>‹#›</a:t>
            </a:fld>
            <a:endParaRPr lang="en-GB" altLang="sv-SE"/>
          </a:p>
        </p:txBody>
      </p:sp>
    </p:spTree>
    <p:extLst>
      <p:ext uri="{BB962C8B-B14F-4D97-AF65-F5344CB8AC3E}">
        <p14:creationId xmlns:p14="http://schemas.microsoft.com/office/powerpoint/2010/main" xmlns="" val="47619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fld id="{DE777F6D-C34E-B74A-B983-73BE352A695C}" type="slidenum">
              <a:rPr lang="en-GB" altLang="sv-SE"/>
              <a:pPr/>
              <a:t>‹#›</a:t>
            </a:fld>
            <a:endParaRPr lang="en-GB" altLang="sv-SE"/>
          </a:p>
        </p:txBody>
      </p:sp>
    </p:spTree>
    <p:extLst>
      <p:ext uri="{BB962C8B-B14F-4D97-AF65-F5344CB8AC3E}">
        <p14:creationId xmlns:p14="http://schemas.microsoft.com/office/powerpoint/2010/main" xmlns="" val="186304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fld id="{D42C52F0-EF72-BC4E-B5ED-A2CDFD7B475A}" type="slidenum">
              <a:rPr lang="en-GB" altLang="sv-SE"/>
              <a:pPr/>
              <a:t>‹#›</a:t>
            </a:fld>
            <a:endParaRPr lang="en-GB" altLang="sv-SE"/>
          </a:p>
        </p:txBody>
      </p:sp>
    </p:spTree>
    <p:extLst>
      <p:ext uri="{BB962C8B-B14F-4D97-AF65-F5344CB8AC3E}">
        <p14:creationId xmlns:p14="http://schemas.microsoft.com/office/powerpoint/2010/main" xmlns="" val="186574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fld id="{59BC4FCE-6F63-C844-AB8C-60C97420DD07}" type="slidenum">
              <a:rPr lang="en-GB" altLang="sv-SE"/>
              <a:pPr/>
              <a:t>‹#›</a:t>
            </a:fld>
            <a:endParaRPr lang="en-GB" altLang="sv-SE"/>
          </a:p>
        </p:txBody>
      </p:sp>
    </p:spTree>
    <p:extLst>
      <p:ext uri="{BB962C8B-B14F-4D97-AF65-F5344CB8AC3E}">
        <p14:creationId xmlns:p14="http://schemas.microsoft.com/office/powerpoint/2010/main" xmlns="" val="210714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fld id="{6DC932A7-BE48-3041-865E-2B4DDFFB5DAF}" type="slidenum">
              <a:rPr lang="en-GB" altLang="sv-SE"/>
              <a:pPr/>
              <a:t>‹#›</a:t>
            </a:fld>
            <a:endParaRPr lang="en-GB" altLang="sv-SE"/>
          </a:p>
        </p:txBody>
      </p:sp>
    </p:spTree>
    <p:extLst>
      <p:ext uri="{BB962C8B-B14F-4D97-AF65-F5344CB8AC3E}">
        <p14:creationId xmlns:p14="http://schemas.microsoft.com/office/powerpoint/2010/main" xmlns="" val="68399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fld id="{EA9C7E1B-2D9D-294F-B77A-03609E1A848F}" type="slidenum">
              <a:rPr lang="en-GB" altLang="sv-SE"/>
              <a:pPr/>
              <a:t>‹#›</a:t>
            </a:fld>
            <a:endParaRPr lang="en-GB" altLang="sv-SE"/>
          </a:p>
        </p:txBody>
      </p:sp>
    </p:spTree>
    <p:extLst>
      <p:ext uri="{BB962C8B-B14F-4D97-AF65-F5344CB8AC3E}">
        <p14:creationId xmlns:p14="http://schemas.microsoft.com/office/powerpoint/2010/main" xmlns="" val="50608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hyperlink" Target="http://www.karolinskatrialalliance.se/" TargetMode="Externa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oleObject" Target="../embeddings/oleObject1.bin"/><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258888" y="1628775"/>
            <a:ext cx="73136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GB" altLang="sv-SE"/>
              <a:t>Click to edit Master title style</a:t>
            </a:r>
          </a:p>
        </p:txBody>
      </p:sp>
      <p:sp>
        <p:nvSpPr>
          <p:cNvPr id="1027" name="Rectangle 7"/>
          <p:cNvSpPr>
            <a:spLocks noGrp="1" noChangeArrowheads="1"/>
          </p:cNvSpPr>
          <p:nvPr>
            <p:ph type="body" idx="1"/>
          </p:nvPr>
        </p:nvSpPr>
        <p:spPr bwMode="auto">
          <a:xfrm>
            <a:off x="1476375" y="3573463"/>
            <a:ext cx="7313613"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sv-SE"/>
              <a:t>Click to edit Master text styles</a:t>
            </a:r>
          </a:p>
          <a:p>
            <a:pPr lvl="1"/>
            <a:r>
              <a:rPr lang="en-GB" altLang="sv-SE"/>
              <a:t>Second level</a:t>
            </a:r>
          </a:p>
          <a:p>
            <a:pPr lvl="2"/>
            <a:r>
              <a:rPr lang="en-GB" altLang="sv-SE"/>
              <a:t>Third level</a:t>
            </a:r>
          </a:p>
          <a:p>
            <a:pPr lvl="3"/>
            <a:r>
              <a:rPr lang="en-GB" altLang="sv-SE"/>
              <a:t>Fourth level</a:t>
            </a:r>
          </a:p>
          <a:p>
            <a:pPr lvl="4"/>
            <a:r>
              <a:rPr lang="en-GB" altLang="sv-SE"/>
              <a:t>Fifth level</a:t>
            </a:r>
          </a:p>
        </p:txBody>
      </p:sp>
      <p:sp>
        <p:nvSpPr>
          <p:cNvPr id="31752" name="Rectangle 8"/>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mn-lt"/>
                <a:ea typeface="ＭＳ Ｐゴシック" charset="0"/>
                <a:cs typeface="+mn-cs"/>
              </a:defRPr>
            </a:lvl1pPr>
          </a:lstStyle>
          <a:p>
            <a:pPr>
              <a:defRPr/>
            </a:pPr>
            <a:endParaRPr lang="en-GB"/>
          </a:p>
        </p:txBody>
      </p:sp>
      <p:sp>
        <p:nvSpPr>
          <p:cNvPr id="31753" name="Rectangle 9"/>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latin typeface="+mn-lt"/>
                <a:ea typeface="ＭＳ Ｐゴシック" charset="0"/>
                <a:cs typeface="+mn-cs"/>
              </a:defRPr>
            </a:lvl1pPr>
          </a:lstStyle>
          <a:p>
            <a:pPr>
              <a:defRPr/>
            </a:pPr>
            <a:endParaRPr lang="en-GB"/>
          </a:p>
        </p:txBody>
      </p:sp>
      <p:sp>
        <p:nvSpPr>
          <p:cNvPr id="31754" name="Rectangle 10"/>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Verdana" charset="0"/>
              </a:defRPr>
            </a:lvl1pPr>
          </a:lstStyle>
          <a:p>
            <a:fld id="{BE70878D-C203-CC4C-B496-A2EBA08537F8}" type="slidenum">
              <a:rPr lang="en-GB" altLang="sv-SE"/>
              <a:pPr/>
              <a:t>‹#›</a:t>
            </a:fld>
            <a:endParaRPr lang="en-GB" altLang="sv-SE"/>
          </a:p>
        </p:txBody>
      </p:sp>
      <p:pic>
        <p:nvPicPr>
          <p:cNvPr id="1031" name="Bildobjekt 3" descr="Logo_1600_230_v1.jpg"/>
          <p:cNvPicPr>
            <a:picLocks noChangeAspect="1"/>
          </p:cNvPicPr>
          <p:nvPr userDrawn="1"/>
        </p:nvPicPr>
        <p:blipFill>
          <a:blip r:embed="rId14">
            <a:extLst>
              <a:ext uri="{28A0092B-C50C-407E-A947-70E740481C1C}">
                <a14:useLocalDpi xmlns:a14="http://schemas.microsoft.com/office/drawing/2010/main" xmlns="" val="0"/>
              </a:ext>
            </a:extLst>
          </a:blip>
          <a:srcRect l="13538" r="15605"/>
          <a:stretch>
            <a:fillRect/>
          </a:stretch>
        </p:blipFill>
        <p:spPr bwMode="auto">
          <a:xfrm>
            <a:off x="1258888" y="115888"/>
            <a:ext cx="6478587"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1"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Lst>
  <p:hf hdr="0" ftr="0" dt="0"/>
  <p:txStyles>
    <p:titleStyle>
      <a:lvl1pPr algn="l" rtl="0" eaLnBrk="0" fontAlgn="base" hangingPunct="0">
        <a:spcBef>
          <a:spcPct val="0"/>
        </a:spcBef>
        <a:spcAft>
          <a:spcPct val="0"/>
        </a:spcAft>
        <a:defRPr sz="36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3600">
          <a:solidFill>
            <a:schemeClr val="tx2"/>
          </a:solidFill>
          <a:latin typeface="Arial" charset="0"/>
          <a:ea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
        <a:defRPr sz="29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charset="2"/>
        <a:buChar char="l"/>
        <a:defRPr sz="25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charset="2"/>
        <a:buChar char="¡"/>
        <a:defRPr sz="2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charset="2"/>
        <a:buChar char="l"/>
        <a:defRPr sz="19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charset="2"/>
        <a:buChar char="¡"/>
        <a:defRPr sz="19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sv-SE"/>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sv-SE"/>
              <a:t>Click to edit Master text styles</a:t>
            </a:r>
          </a:p>
          <a:p>
            <a:pPr lvl="1"/>
            <a:r>
              <a:rPr lang="en-GB" altLang="sv-SE"/>
              <a:t>Second level</a:t>
            </a:r>
          </a:p>
          <a:p>
            <a:pPr lvl="2"/>
            <a:r>
              <a:rPr lang="en-GB" altLang="sv-SE"/>
              <a:t>Third level</a:t>
            </a:r>
          </a:p>
          <a:p>
            <a:pPr lvl="3"/>
            <a:r>
              <a:rPr lang="en-GB" altLang="sv-SE"/>
              <a:t>Fourth level</a:t>
            </a:r>
          </a:p>
          <a:p>
            <a:pPr lvl="4"/>
            <a:r>
              <a:rPr lang="en-GB" altLang="sv-SE"/>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GB"/>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GB"/>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54236BB-619F-794B-8FAB-90DA00D0D5CD}" type="slidenum">
              <a:rPr lang="en-GB" altLang="sv-SE"/>
              <a:pPr/>
              <a:t>‹#›</a:t>
            </a:fld>
            <a:endParaRPr lang="en-GB" altLang="sv-SE"/>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auto">
          <a:xfrm>
            <a:off x="152400" y="152400"/>
            <a:ext cx="8839200" cy="6553200"/>
          </a:xfrm>
          <a:prstGeom prst="rect">
            <a:avLst/>
          </a:prstGeom>
          <a:solidFill>
            <a:schemeClr val="bg1"/>
          </a:solidFill>
          <a:ln w="9525">
            <a:solidFill>
              <a:schemeClr val="bg1"/>
            </a:solidFill>
            <a:miter lim="800000"/>
            <a:headEnd/>
            <a:tailEnd/>
          </a:ln>
          <a:effectLst/>
        </p:spPr>
        <p:txBody>
          <a:bodyPr wrap="none" anchor="ctr"/>
          <a:lstStyle/>
          <a:p>
            <a:pPr eaLnBrk="1" hangingPunct="1">
              <a:defRPr/>
            </a:pPr>
            <a:endParaRPr lang="sv-SE" sz="1000" dirty="0">
              <a:solidFill>
                <a:srgbClr val="000000"/>
              </a:solidFill>
              <a:latin typeface="Times New Roman" charset="0"/>
              <a:ea typeface=""/>
            </a:endParaRPr>
          </a:p>
        </p:txBody>
      </p:sp>
      <p:graphicFrame>
        <p:nvGraphicFramePr>
          <p:cNvPr id="1026" name="Object 26"/>
          <p:cNvGraphicFramePr>
            <a:graphicFrameLocks noChangeAspect="1"/>
          </p:cNvGraphicFramePr>
          <p:nvPr/>
        </p:nvGraphicFramePr>
        <p:xfrm>
          <a:off x="152400" y="163513"/>
          <a:ext cx="1828800" cy="833437"/>
        </p:xfrm>
        <a:graphic>
          <a:graphicData uri="http://schemas.openxmlformats.org/presentationml/2006/ole">
            <p:oleObj spid="_x0000_s1183" name="Photo Editor Photo" r:id="rId15" imgW="5609524" imgH="2553056" progId="">
              <p:embed/>
            </p:oleObj>
          </a:graphicData>
        </a:graphic>
      </p:graphicFrame>
      <p:sp>
        <p:nvSpPr>
          <p:cNvPr id="1029" name="Rectangle 2"/>
          <p:cNvSpPr>
            <a:spLocks noGrp="1" noChangeArrowheads="1"/>
          </p:cNvSpPr>
          <p:nvPr>
            <p:ph type="title"/>
          </p:nvPr>
        </p:nvSpPr>
        <p:spPr bwMode="auto">
          <a:xfrm>
            <a:off x="533400" y="914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0" name="Rectangle 3"/>
          <p:cNvSpPr>
            <a:spLocks noGrp="1" noChangeArrowheads="1"/>
          </p:cNvSpPr>
          <p:nvPr>
            <p:ph type="body" idx="1"/>
          </p:nvPr>
        </p:nvSpPr>
        <p:spPr bwMode="auto">
          <a:xfrm>
            <a:off x="533400" y="21336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6"/>
          <p:cNvSpPr>
            <a:spLocks noGrp="1" noChangeArrowheads="1"/>
          </p:cNvSpPr>
          <p:nvPr>
            <p:ph type="sldNum" sz="quarter" idx="4"/>
          </p:nvPr>
        </p:nvSpPr>
        <p:spPr bwMode="auto">
          <a:xfrm>
            <a:off x="8153400" y="6400800"/>
            <a:ext cx="83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atin typeface="+mn-lt"/>
              </a:defRPr>
            </a:lvl1pPr>
          </a:lstStyle>
          <a:p>
            <a:pPr eaLnBrk="1" hangingPunct="1">
              <a:defRPr/>
            </a:pPr>
            <a:fld id="{DCF09AEB-20CE-44FB-97B6-53680E17F3B2}" type="slidenum">
              <a:rPr lang="en-GB">
                <a:solidFill>
                  <a:srgbClr val="000000"/>
                </a:solidFill>
                <a:ea typeface=""/>
              </a:rPr>
              <a:pPr eaLnBrk="1" hangingPunct="1">
                <a:defRPr/>
              </a:pPr>
              <a:t>‹#›</a:t>
            </a:fld>
            <a:endParaRPr lang="en-GB" dirty="0">
              <a:solidFill>
                <a:srgbClr val="000000"/>
              </a:solidFill>
              <a:ea typeface=""/>
            </a:endParaRPr>
          </a:p>
        </p:txBody>
      </p:sp>
      <p:sp>
        <p:nvSpPr>
          <p:cNvPr id="1048" name="AutoShape 24"/>
          <p:cNvSpPr>
            <a:spLocks noChangeAspect="1" noChangeArrowheads="1"/>
          </p:cNvSpPr>
          <p:nvPr/>
        </p:nvSpPr>
        <p:spPr bwMode="auto">
          <a:xfrm>
            <a:off x="3260725" y="2622550"/>
            <a:ext cx="2593975" cy="1303338"/>
          </a:xfrm>
          <a:prstGeom prst="rect">
            <a:avLst/>
          </a:prstGeom>
          <a:noFill/>
        </p:spPr>
        <p:txBody>
          <a:bodyPr/>
          <a:lstStyle/>
          <a:p>
            <a:pPr eaLnBrk="1" hangingPunct="1">
              <a:defRPr/>
            </a:pPr>
            <a:endParaRPr lang="sv-SE" sz="1000" dirty="0">
              <a:solidFill>
                <a:srgbClr val="000000"/>
              </a:solidFill>
              <a:latin typeface="Times New Roman" charset="0"/>
              <a:ea typeface=""/>
            </a:endParaRPr>
          </a:p>
        </p:txBody>
      </p:sp>
      <p:sp>
        <p:nvSpPr>
          <p:cNvPr id="1049" name="AutoShape 25"/>
          <p:cNvSpPr>
            <a:spLocks noChangeAspect="1" noChangeArrowheads="1"/>
          </p:cNvSpPr>
          <p:nvPr/>
        </p:nvSpPr>
        <p:spPr bwMode="auto">
          <a:xfrm>
            <a:off x="3260725" y="2622550"/>
            <a:ext cx="2593975" cy="1303338"/>
          </a:xfrm>
          <a:prstGeom prst="rect">
            <a:avLst/>
          </a:prstGeom>
          <a:noFill/>
        </p:spPr>
        <p:txBody>
          <a:bodyPr/>
          <a:lstStyle/>
          <a:p>
            <a:pPr eaLnBrk="1" hangingPunct="1">
              <a:defRPr/>
            </a:pPr>
            <a:endParaRPr lang="sv-SE" sz="1000" dirty="0">
              <a:solidFill>
                <a:srgbClr val="000000"/>
              </a:solidFill>
              <a:latin typeface="Times New Roman" charset="0"/>
              <a:ea typeface=""/>
            </a:endParaRPr>
          </a:p>
        </p:txBody>
      </p:sp>
      <p:sp>
        <p:nvSpPr>
          <p:cNvPr id="1053" name="Text Box 29"/>
          <p:cNvSpPr txBox="1">
            <a:spLocks noChangeArrowheads="1"/>
          </p:cNvSpPr>
          <p:nvPr/>
        </p:nvSpPr>
        <p:spPr bwMode="auto">
          <a:xfrm>
            <a:off x="250825" y="6237288"/>
            <a:ext cx="1981200" cy="244475"/>
          </a:xfrm>
          <a:prstGeom prst="rect">
            <a:avLst/>
          </a:prstGeom>
          <a:noFill/>
          <a:ln w="9525">
            <a:noFill/>
            <a:miter lim="800000"/>
            <a:headEnd/>
            <a:tailEnd/>
          </a:ln>
          <a:effectLst/>
        </p:spPr>
        <p:txBody>
          <a:bodyPr>
            <a:spAutoFit/>
          </a:bodyPr>
          <a:lstStyle/>
          <a:p>
            <a:pPr eaLnBrk="1" hangingPunct="1">
              <a:spcBef>
                <a:spcPct val="50000"/>
              </a:spcBef>
              <a:defRPr/>
            </a:pPr>
            <a:r>
              <a:rPr lang="en-GB" sz="900" dirty="0">
                <a:solidFill>
                  <a:srgbClr val="24275E"/>
                </a:solidFill>
                <a:ea typeface=""/>
                <a:hlinkClick r:id="rId16"/>
              </a:rPr>
              <a:t>www.</a:t>
            </a:r>
            <a:r>
              <a:rPr lang="en-GB" sz="1000" dirty="0">
                <a:solidFill>
                  <a:srgbClr val="24275E"/>
                </a:solidFill>
                <a:ea typeface=""/>
                <a:hlinkClick r:id="rId16"/>
              </a:rPr>
              <a:t>kta.sll</a:t>
            </a:r>
            <a:r>
              <a:rPr lang="en-GB" sz="900" dirty="0">
                <a:solidFill>
                  <a:srgbClr val="24275E"/>
                </a:solidFill>
                <a:ea typeface=""/>
                <a:hlinkClick r:id="rId16"/>
              </a:rPr>
              <a:t>.se</a:t>
            </a:r>
            <a:endParaRPr lang="en-GB" sz="900" dirty="0">
              <a:solidFill>
                <a:srgbClr val="24275E"/>
              </a:solidFill>
              <a:ea typeface=""/>
            </a:endParaRPr>
          </a:p>
        </p:txBody>
      </p:sp>
    </p:spTree>
    <p:extLst>
      <p:ext uri="{BB962C8B-B14F-4D97-AF65-F5344CB8AC3E}">
        <p14:creationId xmlns:p14="http://schemas.microsoft.com/office/powerpoint/2010/main" xmlns="" val="13756339"/>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Lst>
  <p:txStyles>
    <p:titleStyle>
      <a:lvl1pPr algn="ctr" rtl="0" eaLnBrk="0" fontAlgn="base" hangingPunct="0">
        <a:spcBef>
          <a:spcPct val="0"/>
        </a:spcBef>
        <a:spcAft>
          <a:spcPct val="0"/>
        </a:spcAft>
        <a:defRPr sz="4000" b="1">
          <a:solidFill>
            <a:srgbClr val="24275E"/>
          </a:solidFill>
          <a:latin typeface="+mj-lt"/>
          <a:ea typeface="+mj-ea"/>
          <a:cs typeface="+mj-cs"/>
        </a:defRPr>
      </a:lvl1pPr>
      <a:lvl2pPr algn="ctr" rtl="0" eaLnBrk="0" fontAlgn="base" hangingPunct="0">
        <a:spcBef>
          <a:spcPct val="0"/>
        </a:spcBef>
        <a:spcAft>
          <a:spcPct val="0"/>
        </a:spcAft>
        <a:defRPr sz="4000" b="1">
          <a:solidFill>
            <a:srgbClr val="24275E"/>
          </a:solidFill>
          <a:latin typeface="Arial" charset="0"/>
        </a:defRPr>
      </a:lvl2pPr>
      <a:lvl3pPr algn="ctr" rtl="0" eaLnBrk="0" fontAlgn="base" hangingPunct="0">
        <a:spcBef>
          <a:spcPct val="0"/>
        </a:spcBef>
        <a:spcAft>
          <a:spcPct val="0"/>
        </a:spcAft>
        <a:defRPr sz="4000" b="1">
          <a:solidFill>
            <a:srgbClr val="24275E"/>
          </a:solidFill>
          <a:latin typeface="Arial" charset="0"/>
        </a:defRPr>
      </a:lvl3pPr>
      <a:lvl4pPr algn="ctr" rtl="0" eaLnBrk="0" fontAlgn="base" hangingPunct="0">
        <a:spcBef>
          <a:spcPct val="0"/>
        </a:spcBef>
        <a:spcAft>
          <a:spcPct val="0"/>
        </a:spcAft>
        <a:defRPr sz="4000" b="1">
          <a:solidFill>
            <a:srgbClr val="24275E"/>
          </a:solidFill>
          <a:latin typeface="Arial" charset="0"/>
        </a:defRPr>
      </a:lvl4pPr>
      <a:lvl5pPr algn="ctr" rtl="0" eaLnBrk="0" fontAlgn="base" hangingPunct="0">
        <a:spcBef>
          <a:spcPct val="0"/>
        </a:spcBef>
        <a:spcAft>
          <a:spcPct val="0"/>
        </a:spcAft>
        <a:defRPr sz="4000" b="1">
          <a:solidFill>
            <a:srgbClr val="24275E"/>
          </a:solidFill>
          <a:latin typeface="Arial" charset="0"/>
        </a:defRPr>
      </a:lvl5pPr>
      <a:lvl6pPr marL="457200" algn="ctr" rtl="0" fontAlgn="base">
        <a:spcBef>
          <a:spcPct val="0"/>
        </a:spcBef>
        <a:spcAft>
          <a:spcPct val="0"/>
        </a:spcAft>
        <a:defRPr sz="4000" b="1">
          <a:solidFill>
            <a:srgbClr val="24275E"/>
          </a:solidFill>
          <a:latin typeface="Arial" charset="0"/>
        </a:defRPr>
      </a:lvl6pPr>
      <a:lvl7pPr marL="914400" algn="ctr" rtl="0" fontAlgn="base">
        <a:spcBef>
          <a:spcPct val="0"/>
        </a:spcBef>
        <a:spcAft>
          <a:spcPct val="0"/>
        </a:spcAft>
        <a:defRPr sz="4000" b="1">
          <a:solidFill>
            <a:srgbClr val="24275E"/>
          </a:solidFill>
          <a:latin typeface="Arial" charset="0"/>
        </a:defRPr>
      </a:lvl7pPr>
      <a:lvl8pPr marL="1371600" algn="ctr" rtl="0" fontAlgn="base">
        <a:spcBef>
          <a:spcPct val="0"/>
        </a:spcBef>
        <a:spcAft>
          <a:spcPct val="0"/>
        </a:spcAft>
        <a:defRPr sz="4000" b="1">
          <a:solidFill>
            <a:srgbClr val="24275E"/>
          </a:solidFill>
          <a:latin typeface="Arial" charset="0"/>
        </a:defRPr>
      </a:lvl8pPr>
      <a:lvl9pPr marL="1828800" algn="ctr" rtl="0" fontAlgn="base">
        <a:spcBef>
          <a:spcPct val="0"/>
        </a:spcBef>
        <a:spcAft>
          <a:spcPct val="0"/>
        </a:spcAft>
        <a:defRPr sz="4000" b="1">
          <a:solidFill>
            <a:srgbClr val="24275E"/>
          </a:solidFill>
          <a:latin typeface="Arial" charset="0"/>
        </a:defRPr>
      </a:lvl9pPr>
    </p:titleStyle>
    <p:bodyStyle>
      <a:lvl1pPr marL="342900" indent="-342900" algn="l" rtl="0" eaLnBrk="0" fontAlgn="base" hangingPunct="0">
        <a:spcBef>
          <a:spcPct val="20000"/>
        </a:spcBef>
        <a:spcAft>
          <a:spcPct val="0"/>
        </a:spcAft>
        <a:buChar char="•"/>
        <a:defRPr sz="3200">
          <a:solidFill>
            <a:srgbClr val="24275E"/>
          </a:solidFill>
          <a:latin typeface="+mn-lt"/>
          <a:ea typeface="+mn-ea"/>
          <a:cs typeface="+mn-cs"/>
        </a:defRPr>
      </a:lvl1pPr>
      <a:lvl2pPr marL="742950" indent="-285750" algn="l" rtl="0" eaLnBrk="0" fontAlgn="base" hangingPunct="0">
        <a:spcBef>
          <a:spcPct val="20000"/>
        </a:spcBef>
        <a:spcAft>
          <a:spcPct val="0"/>
        </a:spcAft>
        <a:buChar char="–"/>
        <a:defRPr sz="2800">
          <a:solidFill>
            <a:srgbClr val="24275E"/>
          </a:solidFill>
          <a:latin typeface="+mn-lt"/>
        </a:defRPr>
      </a:lvl2pPr>
      <a:lvl3pPr marL="1143000" indent="-228600" algn="l" rtl="0" eaLnBrk="0" fontAlgn="base" hangingPunct="0">
        <a:spcBef>
          <a:spcPct val="20000"/>
        </a:spcBef>
        <a:spcAft>
          <a:spcPct val="0"/>
        </a:spcAft>
        <a:buChar char="•"/>
        <a:defRPr sz="2400">
          <a:solidFill>
            <a:srgbClr val="24275E"/>
          </a:solidFill>
          <a:latin typeface="+mn-lt"/>
        </a:defRPr>
      </a:lvl3pPr>
      <a:lvl4pPr marL="1600200" indent="-228600" algn="l" rtl="0" eaLnBrk="0" fontAlgn="base" hangingPunct="0">
        <a:spcBef>
          <a:spcPct val="20000"/>
        </a:spcBef>
        <a:spcAft>
          <a:spcPct val="0"/>
        </a:spcAft>
        <a:buChar char="–"/>
        <a:defRPr sz="2000">
          <a:solidFill>
            <a:srgbClr val="24275E"/>
          </a:solidFill>
          <a:latin typeface="+mn-lt"/>
        </a:defRPr>
      </a:lvl4pPr>
      <a:lvl5pPr marL="2057400" indent="-228600" algn="l" rtl="0" eaLnBrk="0" fontAlgn="base" hangingPunct="0">
        <a:spcBef>
          <a:spcPct val="20000"/>
        </a:spcBef>
        <a:spcAft>
          <a:spcPct val="0"/>
        </a:spcAft>
        <a:buChar char="»"/>
        <a:defRPr sz="2000">
          <a:solidFill>
            <a:srgbClr val="24275E"/>
          </a:solidFill>
          <a:latin typeface="+mn-lt"/>
        </a:defRPr>
      </a:lvl5pPr>
      <a:lvl6pPr marL="2514600" indent="-228600" algn="l" rtl="0" fontAlgn="base">
        <a:spcBef>
          <a:spcPct val="20000"/>
        </a:spcBef>
        <a:spcAft>
          <a:spcPct val="0"/>
        </a:spcAft>
        <a:buChar char="»"/>
        <a:defRPr sz="2000">
          <a:solidFill>
            <a:srgbClr val="24275E"/>
          </a:solidFill>
          <a:latin typeface="+mn-lt"/>
        </a:defRPr>
      </a:lvl6pPr>
      <a:lvl7pPr marL="2971800" indent="-228600" algn="l" rtl="0" fontAlgn="base">
        <a:spcBef>
          <a:spcPct val="20000"/>
        </a:spcBef>
        <a:spcAft>
          <a:spcPct val="0"/>
        </a:spcAft>
        <a:buChar char="»"/>
        <a:defRPr sz="2000">
          <a:solidFill>
            <a:srgbClr val="24275E"/>
          </a:solidFill>
          <a:latin typeface="+mn-lt"/>
        </a:defRPr>
      </a:lvl7pPr>
      <a:lvl8pPr marL="3429000" indent="-228600" algn="l" rtl="0" fontAlgn="base">
        <a:spcBef>
          <a:spcPct val="20000"/>
        </a:spcBef>
        <a:spcAft>
          <a:spcPct val="0"/>
        </a:spcAft>
        <a:buChar char="»"/>
        <a:defRPr sz="2000">
          <a:solidFill>
            <a:srgbClr val="24275E"/>
          </a:solidFill>
          <a:latin typeface="+mn-lt"/>
        </a:defRPr>
      </a:lvl8pPr>
      <a:lvl9pPr marL="3886200" indent="-228600" algn="l" rtl="0" fontAlgn="base">
        <a:spcBef>
          <a:spcPct val="20000"/>
        </a:spcBef>
        <a:spcAft>
          <a:spcPct val="0"/>
        </a:spcAft>
        <a:buChar char="»"/>
        <a:defRPr sz="2000">
          <a:solidFill>
            <a:srgbClr val="24275E"/>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Word-dokument1.doc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9"/>
          <p:cNvSpPr txBox="1">
            <a:spLocks noChangeArrowheads="1"/>
          </p:cNvSpPr>
          <p:nvPr/>
        </p:nvSpPr>
        <p:spPr bwMode="auto">
          <a:xfrm>
            <a:off x="1238726" y="5789958"/>
            <a:ext cx="2357072"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sv-SE" sz="1200" dirty="0"/>
              <a:t>Erik </a:t>
            </a:r>
            <a:r>
              <a:rPr lang="en-US" altLang="sv-SE" sz="1200" dirty="0" err="1"/>
              <a:t>Lundström</a:t>
            </a:r>
            <a:endParaRPr lang="en-US" altLang="sv-SE" sz="1200" dirty="0"/>
          </a:p>
          <a:p>
            <a:pPr eaLnBrk="1" hangingPunct="1"/>
            <a:r>
              <a:rPr lang="en-US" altLang="sv-SE" sz="1100" dirty="0"/>
              <a:t>Med </a:t>
            </a:r>
            <a:r>
              <a:rPr lang="en-US" altLang="sv-SE" sz="1100" dirty="0" err="1"/>
              <a:t>dr</a:t>
            </a:r>
            <a:r>
              <a:rPr lang="en-US" altLang="sv-SE" sz="1100" dirty="0"/>
              <a:t>, SÖL R15</a:t>
            </a:r>
          </a:p>
          <a:p>
            <a:pPr eaLnBrk="1" hangingPunct="1"/>
            <a:r>
              <a:rPr lang="en-US" altLang="sv-SE" sz="1100" dirty="0"/>
              <a:t>Chief-investigator</a:t>
            </a:r>
          </a:p>
        </p:txBody>
      </p:sp>
      <p:sp>
        <p:nvSpPr>
          <p:cNvPr id="28674" name="Underrubrik 2"/>
          <p:cNvSpPr>
            <a:spLocks noGrp="1"/>
          </p:cNvSpPr>
          <p:nvPr>
            <p:ph type="subTitle" idx="1"/>
          </p:nvPr>
        </p:nvSpPr>
        <p:spPr>
          <a:xfrm>
            <a:off x="1402555" y="2359247"/>
            <a:ext cx="7129463" cy="2303463"/>
          </a:xfrm>
        </p:spPr>
        <p:txBody>
          <a:bodyPr/>
          <a:lstStyle/>
          <a:p>
            <a:pPr eaLnBrk="1" hangingPunct="1">
              <a:lnSpc>
                <a:spcPct val="150000"/>
              </a:lnSpc>
            </a:pPr>
            <a:r>
              <a:rPr lang="sv-SE" altLang="sv-SE" dirty="0" smtClean="0">
                <a:ea typeface="MS PGothic" charset="-128"/>
              </a:rPr>
              <a:t>Initieringsmöte</a:t>
            </a:r>
            <a:r>
              <a:rPr lang="sv-SE" altLang="sv-SE" sz="1600" dirty="0">
                <a:ea typeface="MS PGothic" charset="-128"/>
              </a:rPr>
              <a:t/>
            </a:r>
            <a:br>
              <a:rPr lang="sv-SE" altLang="sv-SE" sz="1600" dirty="0">
                <a:ea typeface="MS PGothic" charset="-128"/>
              </a:rPr>
            </a:br>
            <a:endParaRPr lang="sv-SE" altLang="sv-SE" sz="1600" dirty="0">
              <a:ea typeface="MS PGothic" charset="-128"/>
            </a:endParaRPr>
          </a:p>
          <a:p>
            <a:pPr eaLnBrk="1" hangingPunct="1">
              <a:lnSpc>
                <a:spcPct val="150000"/>
              </a:lnSpc>
              <a:buFont typeface="Wingdings" charset="2"/>
              <a:buNone/>
            </a:pPr>
            <a:endParaRPr lang="sv-SE" altLang="sv-SE" sz="2000" dirty="0">
              <a:ea typeface="MS PGothic" charset="-128"/>
            </a:endParaRPr>
          </a:p>
        </p:txBody>
      </p:sp>
      <p:pic>
        <p:nvPicPr>
          <p:cNvPr id="28675" name="Bildobjekt 3" descr="Logo_1600_230_v1.jpg"/>
          <p:cNvPicPr>
            <a:picLocks noChangeAspect="1"/>
          </p:cNvPicPr>
          <p:nvPr/>
        </p:nvPicPr>
        <p:blipFill>
          <a:blip r:embed="rId3">
            <a:extLst>
              <a:ext uri="{28A0092B-C50C-407E-A947-70E740481C1C}">
                <a14:useLocalDpi xmlns:a14="http://schemas.microsoft.com/office/drawing/2010/main" xmlns="" val="0"/>
              </a:ext>
            </a:extLst>
          </a:blip>
          <a:srcRect l="13538" r="15605"/>
          <a:stretch>
            <a:fillRect/>
          </a:stretch>
        </p:blipFill>
        <p:spPr bwMode="auto">
          <a:xfrm>
            <a:off x="1258888" y="692150"/>
            <a:ext cx="6478587"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textruta 2"/>
          <p:cNvSpPr txBox="1">
            <a:spLocks noChangeArrowheads="1"/>
          </p:cNvSpPr>
          <p:nvPr/>
        </p:nvSpPr>
        <p:spPr bwMode="auto">
          <a:xfrm>
            <a:off x="835025" y="130175"/>
            <a:ext cx="8264525"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r" eaLnBrk="1" hangingPunct="1"/>
            <a:r>
              <a:rPr lang="sv-SE" altLang="sv-SE" sz="1400" dirty="0">
                <a:solidFill>
                  <a:srgbClr val="000000"/>
                </a:solidFill>
                <a:latin typeface="Gill Sans" charset="0"/>
                <a:ea typeface="ヒラギノ角ゴ ProN W3" charset="-128"/>
                <a:sym typeface="Gill Sans" charset="0"/>
              </a:rPr>
              <a:t>V </a:t>
            </a:r>
            <a:r>
              <a:rPr lang="sv-SE" altLang="sv-SE" sz="1400" dirty="0" smtClean="0">
                <a:solidFill>
                  <a:srgbClr val="000000"/>
                </a:solidFill>
                <a:latin typeface="Gill Sans" charset="0"/>
                <a:ea typeface="ヒラギノ角ゴ ProN W3" charset="-128"/>
                <a:sym typeface="Gill Sans" charset="0"/>
              </a:rPr>
              <a:t>4.6 (2016-08-29) </a:t>
            </a:r>
            <a:endParaRPr lang="sv-SE" altLang="sv-SE" sz="1400" dirty="0">
              <a:solidFill>
                <a:srgbClr val="000000"/>
              </a:solidFill>
              <a:latin typeface="Gill Sans" charset="0"/>
              <a:ea typeface="ヒラギノ角ゴ ProN W3" charset="-128"/>
              <a:sym typeface="Gill Sans" charset="0"/>
            </a:endParaRPr>
          </a:p>
        </p:txBody>
      </p:sp>
      <p:sp>
        <p:nvSpPr>
          <p:cNvPr id="28677" name="Text Box 9"/>
          <p:cNvSpPr txBox="1">
            <a:spLocks noChangeArrowheads="1"/>
          </p:cNvSpPr>
          <p:nvPr/>
        </p:nvSpPr>
        <p:spPr bwMode="auto">
          <a:xfrm>
            <a:off x="3150992" y="5759180"/>
            <a:ext cx="247657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sv-SE" sz="1200" dirty="0"/>
              <a:t>Eva </a:t>
            </a:r>
            <a:r>
              <a:rPr lang="en-US" altLang="sv-SE" sz="1200" dirty="0" err="1"/>
              <a:t>Isaksson</a:t>
            </a:r>
            <a:endParaRPr lang="en-US" altLang="sv-SE" sz="1200" dirty="0"/>
          </a:p>
          <a:p>
            <a:pPr eaLnBrk="1" hangingPunct="1"/>
            <a:r>
              <a:rPr lang="en-US" altLang="sv-SE" sz="1200" dirty="0" err="1"/>
              <a:t>Forsknings-ssk</a:t>
            </a:r>
            <a:r>
              <a:rPr lang="en-US" altLang="sv-SE" sz="1200" dirty="0"/>
              <a:t>/monitor</a:t>
            </a:r>
          </a:p>
          <a:p>
            <a:pPr eaLnBrk="1" hangingPunct="1"/>
            <a:r>
              <a:rPr lang="en-US" altLang="sv-SE" sz="1200" dirty="0"/>
              <a:t>Trial Manager</a:t>
            </a:r>
          </a:p>
        </p:txBody>
      </p:sp>
      <p:pic>
        <p:nvPicPr>
          <p:cNvPr id="28678" name="Bildobjekt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698661" y="3680158"/>
            <a:ext cx="1663700" cy="199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9" name="Text Box 9"/>
          <p:cNvSpPr txBox="1">
            <a:spLocks noChangeArrowheads="1"/>
          </p:cNvSpPr>
          <p:nvPr/>
        </p:nvSpPr>
        <p:spPr bwMode="auto">
          <a:xfrm>
            <a:off x="6626090" y="5767202"/>
            <a:ext cx="209631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sv-SE" sz="1200" dirty="0"/>
              <a:t>Veronica Murray</a:t>
            </a:r>
          </a:p>
          <a:p>
            <a:pPr eaLnBrk="1" hangingPunct="1"/>
            <a:r>
              <a:rPr lang="en-US" altLang="sv-SE" sz="1200" dirty="0"/>
              <a:t>Med </a:t>
            </a:r>
            <a:r>
              <a:rPr lang="en-US" altLang="sv-SE" sz="1200" dirty="0" err="1"/>
              <a:t>dr</a:t>
            </a:r>
            <a:r>
              <a:rPr lang="en-US" altLang="sv-SE" sz="1200" dirty="0"/>
              <a:t>, KI</a:t>
            </a:r>
          </a:p>
          <a:p>
            <a:pPr eaLnBrk="1" hangingPunct="1"/>
            <a:r>
              <a:rPr lang="en-US" altLang="sv-SE" sz="1200" dirty="0" err="1"/>
              <a:t>Danderyds</a:t>
            </a:r>
            <a:r>
              <a:rPr lang="en-US" altLang="sv-SE" sz="1200" dirty="0"/>
              <a:t> </a:t>
            </a:r>
            <a:r>
              <a:rPr lang="en-US" altLang="sv-SE" sz="1200" dirty="0" err="1"/>
              <a:t>sjukhus</a:t>
            </a:r>
            <a:endParaRPr lang="en-US" altLang="sv-SE" sz="1200" dirty="0"/>
          </a:p>
        </p:txBody>
      </p:sp>
      <p:sp>
        <p:nvSpPr>
          <p:cNvPr id="2" name="Platshållare för bildnummer 1"/>
          <p:cNvSpPr>
            <a:spLocks noGrp="1"/>
          </p:cNvSpPr>
          <p:nvPr>
            <p:ph type="sldNum" sz="quarter" idx="12"/>
          </p:nvPr>
        </p:nvSpPr>
        <p:spPr/>
        <p:txBody>
          <a:bodyPr/>
          <a:lstStyle/>
          <a:p>
            <a:fld id="{8D5929EE-1EEA-C143-8398-23C8C9596FD6}" type="slidenum">
              <a:rPr lang="en-GB" altLang="sv-SE" smtClean="0"/>
              <a:pPr/>
              <a:t>1</a:t>
            </a:fld>
            <a:endParaRPr lang="en-GB" altLang="sv-SE" dirty="0"/>
          </a:p>
        </p:txBody>
      </p:sp>
      <p:sp>
        <p:nvSpPr>
          <p:cNvPr id="10" name="Text Box 9"/>
          <p:cNvSpPr txBox="1">
            <a:spLocks noChangeArrowheads="1"/>
          </p:cNvSpPr>
          <p:nvPr/>
        </p:nvSpPr>
        <p:spPr bwMode="auto">
          <a:xfrm>
            <a:off x="4967286" y="5761790"/>
            <a:ext cx="131850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sv-SE" sz="1200" dirty="0"/>
              <a:t>Nina Greilert</a:t>
            </a:r>
          </a:p>
          <a:p>
            <a:pPr eaLnBrk="1" hangingPunct="1"/>
            <a:r>
              <a:rPr lang="en-US" altLang="sv-SE" sz="1200" dirty="0" err="1" smtClean="0"/>
              <a:t>Forsknings</a:t>
            </a:r>
            <a:r>
              <a:rPr lang="en-US" altLang="sv-SE" sz="1200" dirty="0" smtClean="0"/>
              <a:t>-ssk</a:t>
            </a:r>
            <a:endParaRPr lang="en-US" altLang="sv-SE" sz="1200" dirty="0"/>
          </a:p>
          <a:p>
            <a:pPr eaLnBrk="1" hangingPunct="1"/>
            <a:r>
              <a:rPr lang="en-US" altLang="sv-SE" sz="1200" dirty="0" smtClean="0"/>
              <a:t>TMA</a:t>
            </a:r>
            <a:endParaRPr lang="en-US" altLang="sv-SE" sz="1200" dirty="0"/>
          </a:p>
        </p:txBody>
      </p:sp>
    </p:spTree>
  </p:cSld>
  <p:clrMapOvr>
    <a:masterClrMapping/>
  </p:clrMapOvr>
  <p:transition advTm="19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Bildobjekt 1" descr="Hjärt-lungfonden.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9475" y="2328863"/>
            <a:ext cx="3744913"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0" name="Bildobjekt 2" descr="KI logo.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922713" y="4992688"/>
            <a:ext cx="1581150" cy="88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1" name="Bildobjekt 3" descr="Konung Gustav V.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547813" y="4057650"/>
            <a:ext cx="554513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2" name="Bildobjekt 4" descr="STROKE-förbundet.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48038" y="3121025"/>
            <a:ext cx="3490912"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3" name="Bildobjekt 1" descr="Styrande_dokument_-_Vetenskapsrådet.pn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474788" y="2112963"/>
            <a:ext cx="1765300"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latshållare för bildnummer 1"/>
          <p:cNvSpPr>
            <a:spLocks noGrp="1"/>
          </p:cNvSpPr>
          <p:nvPr>
            <p:ph type="sldNum" sz="quarter" idx="12"/>
          </p:nvPr>
        </p:nvSpPr>
        <p:spPr/>
        <p:txBody>
          <a:bodyPr/>
          <a:lstStyle/>
          <a:p>
            <a:fld id="{7B0DE51E-5A19-F045-83EA-B422067C84A8}" type="slidenum">
              <a:rPr lang="en-GB" altLang="sv-SE" smtClean="0"/>
              <a:pPr/>
              <a:t>10</a:t>
            </a:fld>
            <a:endParaRPr lang="en-GB" altLang="sv-SE"/>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ruta 2"/>
          <p:cNvSpPr txBox="1">
            <a:spLocks noChangeArrowheads="1"/>
          </p:cNvSpPr>
          <p:nvPr/>
        </p:nvSpPr>
        <p:spPr bwMode="auto">
          <a:xfrm>
            <a:off x="1116013" y="2205038"/>
            <a:ext cx="6884987"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eaLnBrk="1" hangingPunct="1"/>
            <a:r>
              <a:rPr lang="sv-SE" altLang="sv-SE" sz="4200">
                <a:solidFill>
                  <a:srgbClr val="000000"/>
                </a:solidFill>
                <a:latin typeface="Gill Sans" charset="0"/>
                <a:ea typeface="ヒラギノ角ゴ ProN W3" charset="-128"/>
                <a:sym typeface="Gill Sans" charset="0"/>
              </a:rPr>
              <a:t>Samarbetar med</a:t>
            </a:r>
          </a:p>
        </p:txBody>
      </p:sp>
      <p:pic>
        <p:nvPicPr>
          <p:cNvPr id="50178" name="Bildobjekt 3" descr="FOCUS Trial - Fluoxetine or Control Under Supervision.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560638" y="3213100"/>
            <a:ext cx="2046287" cy="126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79" name="Bildobjekt 4" descr="AFFINITY Trial |.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7888" y="3314700"/>
            <a:ext cx="1973262"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0" name="textruta 2"/>
          <p:cNvSpPr txBox="1">
            <a:spLocks noChangeArrowheads="1"/>
          </p:cNvSpPr>
          <p:nvPr/>
        </p:nvSpPr>
        <p:spPr bwMode="auto">
          <a:xfrm>
            <a:off x="1404938" y="4868863"/>
            <a:ext cx="6884987"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eaLnBrk="1" hangingPunct="1"/>
            <a:r>
              <a:rPr lang="sv-SE" altLang="sv-SE" sz="2800">
                <a:solidFill>
                  <a:srgbClr val="000000"/>
                </a:solidFill>
                <a:latin typeface="Gill Sans" charset="0"/>
                <a:ea typeface="ヒラギノ角ゴ ProN W3" charset="-128"/>
                <a:sym typeface="Gill Sans" charset="0"/>
              </a:rPr>
              <a:t>Poolade data 6 100 patienter</a:t>
            </a: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11</a:t>
            </a:fld>
            <a:endParaRPr lang="en-GB" altLang="sv-SE"/>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ktangel 3"/>
          <p:cNvSpPr>
            <a:spLocks noChangeArrowheads="1"/>
          </p:cNvSpPr>
          <p:nvPr/>
        </p:nvSpPr>
        <p:spPr bwMode="auto">
          <a:xfrm>
            <a:off x="1403350" y="2305050"/>
            <a:ext cx="7088188" cy="28844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round/>
                <a:headEnd/>
                <a:tailEnd/>
              </a14:hiddenLine>
            </a:ext>
          </a:extLst>
        </p:spPr>
        <p:txBody>
          <a:bodyPr lIns="64288" tIns="32144" rIns="64288" bIns="32144"/>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endParaRPr lang="sv-SE" altLang="sv-SE" sz="1800"/>
          </a:p>
        </p:txBody>
      </p:sp>
      <p:sp>
        <p:nvSpPr>
          <p:cNvPr id="52226" name="textruta 2"/>
          <p:cNvSpPr txBox="1">
            <a:spLocks noChangeArrowheads="1"/>
          </p:cNvSpPr>
          <p:nvPr/>
        </p:nvSpPr>
        <p:spPr bwMode="auto">
          <a:xfrm>
            <a:off x="1547664" y="2564904"/>
            <a:ext cx="7218363" cy="1942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sv-SE" altLang="sv-SE" sz="4200" dirty="0">
                <a:solidFill>
                  <a:srgbClr val="000000"/>
                </a:solidFill>
                <a:latin typeface="Gill Sans" charset="0"/>
                <a:ea typeface="ヒラギノ角ゴ ProN W3" charset="-128"/>
                <a:sym typeface="Gill Sans" charset="0"/>
              </a:rPr>
              <a:t>Fråga:</a:t>
            </a:r>
          </a:p>
          <a:p>
            <a:pPr eaLnBrk="1" hangingPunct="1"/>
            <a:r>
              <a:rPr lang="sv-SE" altLang="sv-SE" sz="2000" dirty="0">
                <a:solidFill>
                  <a:srgbClr val="000000"/>
                </a:solidFill>
                <a:latin typeface="Gill Sans" charset="0"/>
                <a:ea typeface="ヒラギノ角ゴ ProN W3" charset="-128"/>
                <a:sym typeface="Gill Sans" charset="0"/>
              </a:rPr>
              <a:t>Förbättrar 20 mg </a:t>
            </a:r>
            <a:r>
              <a:rPr lang="sv-SE" altLang="sv-SE" sz="2000" dirty="0" err="1">
                <a:solidFill>
                  <a:srgbClr val="000000"/>
                </a:solidFill>
                <a:latin typeface="Gill Sans" charset="0"/>
                <a:ea typeface="ヒラギノ角ゴ ProN W3" charset="-128"/>
                <a:sym typeface="Gill Sans" charset="0"/>
              </a:rPr>
              <a:t>fluoxetin</a:t>
            </a:r>
            <a:r>
              <a:rPr lang="sv-SE" altLang="sv-SE" sz="2000" dirty="0">
                <a:solidFill>
                  <a:srgbClr val="000000"/>
                </a:solidFill>
                <a:latin typeface="Gill Sans" charset="0"/>
                <a:ea typeface="ヒラギノ角ゴ ProN W3" charset="-128"/>
                <a:sym typeface="Gill Sans" charset="0"/>
              </a:rPr>
              <a:t> x 1 under 6 månader</a:t>
            </a:r>
            <a:br>
              <a:rPr lang="sv-SE" altLang="sv-SE" sz="2000" dirty="0">
                <a:solidFill>
                  <a:srgbClr val="000000"/>
                </a:solidFill>
                <a:latin typeface="Gill Sans" charset="0"/>
                <a:ea typeface="ヒラギノ角ゴ ProN W3" charset="-128"/>
                <a:sym typeface="Gill Sans" charset="0"/>
              </a:rPr>
            </a:br>
            <a:r>
              <a:rPr lang="sv-SE" altLang="sv-SE" sz="2000" dirty="0">
                <a:solidFill>
                  <a:srgbClr val="000000"/>
                </a:solidFill>
                <a:latin typeface="Gill Sans" charset="0"/>
                <a:ea typeface="ヒラギノ角ゴ ProN W3" charset="-128"/>
                <a:sym typeface="Gill Sans" charset="0"/>
              </a:rPr>
              <a:t>strokepatienternas funktionsförmåga?</a:t>
            </a:r>
          </a:p>
          <a:p>
            <a:pPr eaLnBrk="1" hangingPunct="1"/>
            <a:r>
              <a:rPr lang="sv-SE" altLang="sv-SE" sz="2000" dirty="0">
                <a:solidFill>
                  <a:srgbClr val="000000"/>
                </a:solidFill>
                <a:latin typeface="Gill Sans" charset="0"/>
                <a:ea typeface="ヒラギノ角ゴ ProN W3" charset="-128"/>
                <a:sym typeface="Gill Sans" charset="0"/>
              </a:rPr>
              <a:t> </a:t>
            </a:r>
          </a:p>
          <a:p>
            <a:pPr eaLnBrk="1" hangingPunct="1"/>
            <a:r>
              <a:rPr lang="sv-SE" altLang="sv-SE" sz="2000" dirty="0">
                <a:solidFill>
                  <a:srgbClr val="000000"/>
                </a:solidFill>
                <a:latin typeface="Gill Sans" charset="0"/>
                <a:ea typeface="ヒラギノ角ゴ ProN W3" charset="-128"/>
                <a:sym typeface="Gill Sans" charset="0"/>
              </a:rPr>
              <a:t>Primärt utfallsmått:  modifierad </a:t>
            </a:r>
            <a:r>
              <a:rPr lang="sv-SE" altLang="sv-SE" sz="2000" dirty="0" err="1">
                <a:solidFill>
                  <a:srgbClr val="000000"/>
                </a:solidFill>
                <a:latin typeface="Gill Sans" charset="0"/>
                <a:ea typeface="ヒラギノ角ゴ ProN W3" charset="-128"/>
                <a:sym typeface="Gill Sans" charset="0"/>
              </a:rPr>
              <a:t>Rankin</a:t>
            </a:r>
            <a:r>
              <a:rPr lang="sv-SE" altLang="sv-SE" sz="2000" dirty="0">
                <a:solidFill>
                  <a:srgbClr val="000000"/>
                </a:solidFill>
                <a:latin typeface="Gill Sans" charset="0"/>
                <a:ea typeface="ヒラギノ角ゴ ProN W3" charset="-128"/>
                <a:sym typeface="Gill Sans" charset="0"/>
              </a:rPr>
              <a:t> </a:t>
            </a:r>
            <a:r>
              <a:rPr lang="sv-SE" altLang="sv-SE" sz="2000" dirty="0" err="1">
                <a:solidFill>
                  <a:srgbClr val="000000"/>
                </a:solidFill>
                <a:latin typeface="Gill Sans" charset="0"/>
                <a:ea typeface="ヒラギノ角ゴ ProN W3" charset="-128"/>
                <a:sym typeface="Gill Sans" charset="0"/>
              </a:rPr>
              <a:t>Scale</a:t>
            </a:r>
            <a:r>
              <a:rPr lang="sv-SE" altLang="sv-SE" sz="2000" dirty="0">
                <a:solidFill>
                  <a:srgbClr val="000000"/>
                </a:solidFill>
                <a:latin typeface="Gill Sans" charset="0"/>
                <a:ea typeface="ヒラギノ角ゴ ProN W3" charset="-128"/>
                <a:sym typeface="Gill Sans" charset="0"/>
              </a:rPr>
              <a:t> (mRS)</a:t>
            </a: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12</a:t>
            </a:fld>
            <a:endParaRPr lang="en-GB" altLang="sv-SE"/>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59BC4FCE-6F63-C844-AB8C-60C97420DD07}" type="slidenum">
              <a:rPr lang="en-GB" altLang="sv-SE" smtClean="0"/>
              <a:pPr/>
              <a:t>13</a:t>
            </a:fld>
            <a:endParaRPr lang="en-GB" altLang="sv-SE"/>
          </a:p>
        </p:txBody>
      </p:sp>
      <p:sp>
        <p:nvSpPr>
          <p:cNvPr id="7" name="Rectangle 2"/>
          <p:cNvSpPr txBox="1">
            <a:spLocks noChangeArrowheads="1"/>
          </p:cNvSpPr>
          <p:nvPr/>
        </p:nvSpPr>
        <p:spPr>
          <a:xfrm>
            <a:off x="-180528" y="810790"/>
            <a:ext cx="9906000" cy="642938"/>
          </a:xfrm>
          <a:prstGeom prst="rect">
            <a:avLst/>
          </a:prstGeom>
        </p:spPr>
        <p:txBody>
          <a:bodyPr/>
          <a:lstStyle>
            <a:lvl1pPr algn="l" rtl="0" eaLnBrk="0" fontAlgn="base" hangingPunct="0">
              <a:spcBef>
                <a:spcPct val="0"/>
              </a:spcBef>
              <a:spcAft>
                <a:spcPct val="0"/>
              </a:spcAft>
              <a:defRPr sz="36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3600">
                <a:solidFill>
                  <a:schemeClr val="tx2"/>
                </a:solidFill>
                <a:latin typeface="Arial" charset="0"/>
                <a:ea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defRPr>
            </a:lvl9pPr>
          </a:lstStyle>
          <a:p>
            <a:pPr algn="ctr" eaLnBrk="1" hangingPunct="1">
              <a:lnSpc>
                <a:spcPct val="150000"/>
              </a:lnSpc>
            </a:pPr>
            <a:r>
              <a:rPr lang="en-GB" altLang="sv-SE" sz="2400" kern="0">
                <a:latin typeface="Gill Sans" charset="0"/>
                <a:ea typeface="ヒラギノ角ゴ ProN W3" charset="-128"/>
              </a:rPr>
              <a:t>Effektmått vid strokestudier</a:t>
            </a:r>
            <a:endParaRPr lang="en-GB" altLang="sv-SE" kern="0">
              <a:latin typeface="Gill Sans" charset="0"/>
              <a:ea typeface="ヒラギノ角ゴ ProN W3" charset="-128"/>
            </a:endParaRPr>
          </a:p>
        </p:txBody>
      </p:sp>
      <p:graphicFrame>
        <p:nvGraphicFramePr>
          <p:cNvPr id="8" name="Objekt 1"/>
          <p:cNvGraphicFramePr>
            <a:graphicFrameLocks noChangeAspect="1"/>
          </p:cNvGraphicFramePr>
          <p:nvPr>
            <p:extLst>
              <p:ext uri="{D42A27DB-BD31-4B8C-83A1-F6EECF244321}">
                <p14:modId xmlns:p14="http://schemas.microsoft.com/office/powerpoint/2010/main" xmlns="" val="1697888129"/>
              </p:ext>
            </p:extLst>
          </p:nvPr>
        </p:nvGraphicFramePr>
        <p:xfrm>
          <a:off x="71884" y="2010940"/>
          <a:ext cx="9712325" cy="4370388"/>
        </p:xfrm>
        <a:graphic>
          <a:graphicData uri="http://schemas.openxmlformats.org/presentationml/2006/ole">
            <p:oleObj spid="_x0000_s3203" name="Dokument" r:id="rId3" imgW="5833080" imgH="2614680" progId="Word.Document.12">
              <p:embed/>
            </p:oleObj>
          </a:graphicData>
        </a:graphic>
      </p:graphicFrame>
    </p:spTree>
    <p:extLst>
      <p:ext uri="{BB962C8B-B14F-4D97-AF65-F5344CB8AC3E}">
        <p14:creationId xmlns:p14="http://schemas.microsoft.com/office/powerpoint/2010/main" xmlns="" val="167639824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ruta 2"/>
          <p:cNvSpPr txBox="1">
            <a:spLocks noChangeArrowheads="1"/>
          </p:cNvSpPr>
          <p:nvPr/>
        </p:nvSpPr>
        <p:spPr bwMode="auto">
          <a:xfrm>
            <a:off x="1475656" y="1700808"/>
            <a:ext cx="6884988" cy="4704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sv-SE" altLang="sv-SE" sz="1800" dirty="0">
                <a:solidFill>
                  <a:srgbClr val="000000"/>
                </a:solidFill>
              </a:rPr>
              <a:t>Sekundära utfallsmått</a:t>
            </a:r>
          </a:p>
          <a:p>
            <a:pPr eaLnBrk="1" hangingPunct="1"/>
            <a:endParaRPr lang="sv-SE" altLang="sv-SE" sz="1800" dirty="0">
              <a:solidFill>
                <a:srgbClr val="000000"/>
              </a:solidFill>
            </a:endParaRPr>
          </a:p>
          <a:p>
            <a:pPr lvl="1" eaLnBrk="1" hangingPunct="1">
              <a:lnSpc>
                <a:spcPts val="2740"/>
              </a:lnSpc>
              <a:buFont typeface="Arial" charset="0"/>
              <a:buChar char="•"/>
            </a:pPr>
            <a:r>
              <a:rPr lang="sv-SE" altLang="sv-SE" sz="1700" dirty="0">
                <a:solidFill>
                  <a:srgbClr val="000000"/>
                </a:solidFill>
              </a:rPr>
              <a:t>Överlevnad vid 6 och 12 månader</a:t>
            </a:r>
          </a:p>
          <a:p>
            <a:pPr lvl="1" eaLnBrk="1" hangingPunct="1">
              <a:lnSpc>
                <a:spcPts val="2740"/>
              </a:lnSpc>
              <a:buFont typeface="Arial" charset="0"/>
              <a:buChar char="•"/>
            </a:pPr>
            <a:r>
              <a:rPr lang="sv-SE" altLang="sv-SE" sz="1700" dirty="0">
                <a:solidFill>
                  <a:srgbClr val="000000"/>
                </a:solidFill>
              </a:rPr>
              <a:t>Stroke </a:t>
            </a:r>
            <a:r>
              <a:rPr lang="sv-SE" altLang="sv-SE" sz="1700" dirty="0" err="1">
                <a:solidFill>
                  <a:srgbClr val="000000"/>
                </a:solidFill>
              </a:rPr>
              <a:t>Impact</a:t>
            </a:r>
            <a:r>
              <a:rPr lang="sv-SE" altLang="sv-SE" sz="1700" dirty="0">
                <a:solidFill>
                  <a:srgbClr val="000000"/>
                </a:solidFill>
              </a:rPr>
              <a:t> </a:t>
            </a:r>
            <a:r>
              <a:rPr lang="sv-SE" altLang="sv-SE" sz="1700" dirty="0" err="1">
                <a:solidFill>
                  <a:srgbClr val="000000"/>
                </a:solidFill>
              </a:rPr>
              <a:t>Scale</a:t>
            </a:r>
            <a:endParaRPr lang="sv-SE" altLang="sv-SE" sz="1700" dirty="0">
              <a:solidFill>
                <a:srgbClr val="000000"/>
              </a:solidFill>
            </a:endParaRPr>
          </a:p>
          <a:p>
            <a:pPr lvl="1" eaLnBrk="1" hangingPunct="1">
              <a:lnSpc>
                <a:spcPts val="2740"/>
              </a:lnSpc>
              <a:buFont typeface="Arial" charset="0"/>
              <a:buChar char="•"/>
            </a:pPr>
            <a:r>
              <a:rPr lang="sv-SE" altLang="sv-SE" sz="1700" dirty="0">
                <a:solidFill>
                  <a:srgbClr val="000000"/>
                </a:solidFill>
              </a:rPr>
              <a:t>EQ5D-5L</a:t>
            </a:r>
          </a:p>
          <a:p>
            <a:pPr lvl="1" eaLnBrk="1" hangingPunct="1">
              <a:lnSpc>
                <a:spcPts val="2740"/>
              </a:lnSpc>
              <a:buFont typeface="Arial" charset="0"/>
              <a:buChar char="•"/>
            </a:pPr>
            <a:r>
              <a:rPr lang="sv-SE" altLang="sv-SE" sz="1700" dirty="0" err="1">
                <a:solidFill>
                  <a:srgbClr val="000000"/>
                </a:solidFill>
              </a:rPr>
              <a:t>MoCA</a:t>
            </a:r>
            <a:endParaRPr lang="sv-SE" altLang="sv-SE" sz="1700" dirty="0">
              <a:solidFill>
                <a:srgbClr val="000000"/>
              </a:solidFill>
            </a:endParaRPr>
          </a:p>
          <a:p>
            <a:pPr lvl="1" eaLnBrk="1" hangingPunct="1">
              <a:lnSpc>
                <a:spcPts val="2740"/>
              </a:lnSpc>
              <a:buFont typeface="Arial" charset="0"/>
              <a:buChar char="•"/>
            </a:pPr>
            <a:r>
              <a:rPr lang="sv-SE" altLang="sv-SE" sz="1700" dirty="0" err="1">
                <a:solidFill>
                  <a:srgbClr val="000000"/>
                </a:solidFill>
              </a:rPr>
              <a:t>Vitality</a:t>
            </a:r>
            <a:r>
              <a:rPr lang="sv-SE" altLang="sv-SE" sz="1700" dirty="0">
                <a:solidFill>
                  <a:srgbClr val="000000"/>
                </a:solidFill>
              </a:rPr>
              <a:t> </a:t>
            </a:r>
            <a:r>
              <a:rPr lang="sv-SE" altLang="sv-SE" sz="1700" dirty="0" err="1">
                <a:solidFill>
                  <a:srgbClr val="000000"/>
                </a:solidFill>
              </a:rPr>
              <a:t>subscale</a:t>
            </a:r>
            <a:r>
              <a:rPr lang="sv-SE" altLang="sv-SE" sz="1700" dirty="0">
                <a:solidFill>
                  <a:srgbClr val="000000"/>
                </a:solidFill>
              </a:rPr>
              <a:t> av Heath </a:t>
            </a:r>
            <a:r>
              <a:rPr lang="sv-SE" altLang="sv-SE" sz="1700" dirty="0" err="1">
                <a:solidFill>
                  <a:srgbClr val="000000"/>
                </a:solidFill>
              </a:rPr>
              <a:t>Questionnaire</a:t>
            </a:r>
            <a:endParaRPr lang="sv-SE" altLang="sv-SE" sz="1700" dirty="0">
              <a:solidFill>
                <a:srgbClr val="000000"/>
              </a:solidFill>
            </a:endParaRPr>
          </a:p>
          <a:p>
            <a:pPr lvl="1" eaLnBrk="1" hangingPunct="1">
              <a:lnSpc>
                <a:spcPts val="2740"/>
              </a:lnSpc>
              <a:buFont typeface="Arial" charset="0"/>
              <a:buChar char="•"/>
            </a:pPr>
            <a:r>
              <a:rPr lang="sv-SE" altLang="sv-SE" sz="1700" dirty="0">
                <a:solidFill>
                  <a:srgbClr val="000000"/>
                </a:solidFill>
              </a:rPr>
              <a:t>DSM-IV </a:t>
            </a:r>
            <a:r>
              <a:rPr lang="sv-SE" altLang="sv-SE" sz="1700" dirty="0" err="1">
                <a:solidFill>
                  <a:srgbClr val="000000"/>
                </a:solidFill>
              </a:rPr>
              <a:t>diagnosis</a:t>
            </a:r>
            <a:r>
              <a:rPr lang="sv-SE" altLang="sv-SE" sz="1700" dirty="0">
                <a:solidFill>
                  <a:srgbClr val="000000"/>
                </a:solidFill>
              </a:rPr>
              <a:t> av depression + MADRS</a:t>
            </a:r>
          </a:p>
          <a:p>
            <a:pPr lvl="1" eaLnBrk="1" hangingPunct="1">
              <a:lnSpc>
                <a:spcPts val="2740"/>
              </a:lnSpc>
              <a:buFont typeface="Arial" charset="0"/>
              <a:buChar char="•"/>
            </a:pPr>
            <a:r>
              <a:rPr lang="sv-SE" altLang="sv-SE" sz="1700" dirty="0">
                <a:solidFill>
                  <a:srgbClr val="000000"/>
                </a:solidFill>
              </a:rPr>
              <a:t>Följsamhet, AE/SAE/SUSAR</a:t>
            </a:r>
          </a:p>
          <a:p>
            <a:pPr lvl="1" eaLnBrk="1" hangingPunct="1">
              <a:lnSpc>
                <a:spcPts val="2740"/>
              </a:lnSpc>
              <a:buFont typeface="Arial" charset="0"/>
              <a:buChar char="•"/>
            </a:pPr>
            <a:r>
              <a:rPr lang="sv-SE" altLang="sv-SE" sz="1700" dirty="0">
                <a:solidFill>
                  <a:srgbClr val="000000"/>
                </a:solidFill>
              </a:rPr>
              <a:t>Hälsoekonomi</a:t>
            </a:r>
          </a:p>
          <a:p>
            <a:pPr lvl="1" eaLnBrk="1" hangingPunct="1">
              <a:lnSpc>
                <a:spcPts val="2740"/>
              </a:lnSpc>
              <a:buFont typeface="Arial" charset="0"/>
              <a:buChar char="•"/>
            </a:pPr>
            <a:r>
              <a:rPr lang="sv-SE" altLang="sv-SE" sz="1700" dirty="0">
                <a:solidFill>
                  <a:srgbClr val="000000"/>
                </a:solidFill>
              </a:rPr>
              <a:t>NIHSS  (motor funktion)</a:t>
            </a:r>
          </a:p>
          <a:p>
            <a:pPr lvl="1" eaLnBrk="1" hangingPunct="1">
              <a:lnSpc>
                <a:spcPts val="2740"/>
              </a:lnSpc>
              <a:buFont typeface="Arial" charset="0"/>
              <a:buChar char="•"/>
            </a:pPr>
            <a:r>
              <a:rPr lang="sv-SE" altLang="sv-SE" sz="1700" dirty="0">
                <a:solidFill>
                  <a:srgbClr val="000000"/>
                </a:solidFill>
              </a:rPr>
              <a:t>Afasi, Norsk Grunntest for Afasi (NGTS)</a:t>
            </a:r>
          </a:p>
          <a:p>
            <a:pPr lvl="1" eaLnBrk="1" hangingPunct="1">
              <a:lnSpc>
                <a:spcPts val="2740"/>
              </a:lnSpc>
              <a:buFont typeface="Arial" charset="0"/>
              <a:buChar char="•"/>
            </a:pPr>
            <a:r>
              <a:rPr lang="sv-SE" altLang="sv-SE" sz="1700" dirty="0">
                <a:solidFill>
                  <a:srgbClr val="000000"/>
                </a:solidFill>
              </a:rPr>
              <a:t>Emotionalism.</a:t>
            </a:r>
          </a:p>
          <a:p>
            <a:pPr eaLnBrk="1" hangingPunct="1"/>
            <a:endParaRPr lang="sv-SE" altLang="sv-SE" sz="1800" dirty="0">
              <a:solidFill>
                <a:srgbClr val="000000"/>
              </a:solidFill>
            </a:endParaRP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14</a:t>
            </a:fld>
            <a:endParaRPr lang="en-GB" altLang="sv-SE"/>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body" idx="4294967295"/>
          </p:nvPr>
        </p:nvSpPr>
        <p:spPr>
          <a:xfrm>
            <a:off x="369888" y="4191000"/>
            <a:ext cx="7948612" cy="708025"/>
          </a:xfrm>
        </p:spPr>
        <p:txBody>
          <a:bodyPr/>
          <a:lstStyle/>
          <a:p>
            <a:pPr marL="0" indent="0" eaLnBrk="1" hangingPunct="1">
              <a:buFont typeface="Wingdings" charset="0"/>
              <a:buNone/>
              <a:defRPr/>
            </a:pPr>
            <a:r>
              <a:rPr lang="sv-SE" sz="2000" dirty="0">
                <a:solidFill>
                  <a:srgbClr val="000000"/>
                </a:solidFill>
                <a:latin typeface="Arial" charset="0"/>
                <a:ea typeface="+mn-ea"/>
                <a:cs typeface="ＭＳ Ｐゴシック" charset="0"/>
              </a:rPr>
              <a:t>118 </a:t>
            </a:r>
            <a:r>
              <a:rPr lang="sv-SE" sz="2000" dirty="0" err="1">
                <a:solidFill>
                  <a:srgbClr val="000000"/>
                </a:solidFill>
                <a:latin typeface="Arial" charset="0"/>
                <a:ea typeface="+mn-ea"/>
                <a:cs typeface="ＭＳ Ｐゴシック" charset="0"/>
              </a:rPr>
              <a:t>pat</a:t>
            </a:r>
            <a:r>
              <a:rPr lang="sv-SE" sz="2000" dirty="0">
                <a:solidFill>
                  <a:srgbClr val="000000"/>
                </a:solidFill>
                <a:latin typeface="Arial" charset="0"/>
                <a:ea typeface="+mn-ea"/>
                <a:cs typeface="ＭＳ Ｐゴシック" charset="0"/>
              </a:rPr>
              <a:t>		Ischemisk stroke		Motoriskt bortfall</a:t>
            </a:r>
          </a:p>
          <a:p>
            <a:pPr eaLnBrk="1" hangingPunct="1">
              <a:buFont typeface="Wingdings" charset="0"/>
              <a:buChar char="¡"/>
              <a:defRPr/>
            </a:pPr>
            <a:endParaRPr lang="sv-SE" i="1" dirty="0">
              <a:solidFill>
                <a:srgbClr val="000000"/>
              </a:solidFill>
              <a:latin typeface="Arial" charset="0"/>
              <a:ea typeface="+mn-ea"/>
              <a:cs typeface="ＭＳ Ｐゴシック" charset="0"/>
            </a:endParaRPr>
          </a:p>
          <a:p>
            <a:pPr eaLnBrk="1" hangingPunct="1">
              <a:buFont typeface="Wingdings" charset="0"/>
              <a:buChar char="¡"/>
              <a:defRPr/>
            </a:pPr>
            <a:endParaRPr lang="sv-SE" dirty="0">
              <a:solidFill>
                <a:srgbClr val="000000"/>
              </a:solidFill>
              <a:latin typeface="Arial" charset="0"/>
              <a:ea typeface="+mn-ea"/>
              <a:cs typeface="ＭＳ Ｐゴシック" charset="0"/>
            </a:endParaRPr>
          </a:p>
        </p:txBody>
      </p:sp>
      <p:pic>
        <p:nvPicPr>
          <p:cNvPr id="54274" name="Bildobjekt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9888" y="1447800"/>
            <a:ext cx="8535987"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5" name="textruta 1"/>
          <p:cNvSpPr txBox="1">
            <a:spLocks noChangeArrowheads="1"/>
          </p:cNvSpPr>
          <p:nvPr/>
        </p:nvSpPr>
        <p:spPr bwMode="auto">
          <a:xfrm>
            <a:off x="468313" y="4949825"/>
            <a:ext cx="7488237" cy="7112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sv-SE" altLang="sv-SE" sz="4200">
                <a:solidFill>
                  <a:srgbClr val="000000"/>
                </a:solidFill>
                <a:latin typeface="Gill Sans" charset="0"/>
                <a:ea typeface="ヒラギノ角ゴ ProN W3" charset="-128"/>
                <a:sym typeface="Gill Sans" charset="0"/>
              </a:rPr>
              <a:t>17 % bättre funktionsnivå </a:t>
            </a: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15</a:t>
            </a:fld>
            <a:endParaRPr lang="en-GB" altLang="sv-SE"/>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latshållare för innehåll 3"/>
          <p:cNvPicPr>
            <a:picLocks noGrp="1" noChangeAspect="1"/>
          </p:cNvPicPr>
          <p:nvPr>
            <p:ph idx="4294967295"/>
          </p:nvPr>
        </p:nvPicPr>
        <p:blipFill>
          <a:blip r:embed="rId3">
            <a:extLst>
              <a:ext uri="{28A0092B-C50C-407E-A947-70E740481C1C}">
                <a14:useLocalDpi xmlns:a14="http://schemas.microsoft.com/office/drawing/2010/main" xmlns="" val="0"/>
              </a:ext>
            </a:extLst>
          </a:blip>
          <a:srcRect l="-30988" r="-30988"/>
          <a:stretch>
            <a:fillRect/>
          </a:stretch>
        </p:blipFill>
        <p:spPr>
          <a:xfrm>
            <a:off x="-1260475" y="44450"/>
            <a:ext cx="11601450" cy="6048375"/>
          </a:xfrm>
        </p:spPr>
      </p:pic>
      <p:sp>
        <p:nvSpPr>
          <p:cNvPr id="56322" name="textruta 3"/>
          <p:cNvSpPr txBox="1">
            <a:spLocks noChangeArrowheads="1"/>
          </p:cNvSpPr>
          <p:nvPr/>
        </p:nvSpPr>
        <p:spPr bwMode="auto">
          <a:xfrm>
            <a:off x="976313" y="6213475"/>
            <a:ext cx="659765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pl-PL" altLang="sv-SE" sz="1300">
                <a:solidFill>
                  <a:srgbClr val="000000"/>
                </a:solidFill>
                <a:latin typeface="Gill Sans" charset="0"/>
                <a:ea typeface="ヒラギノ角ゴ ProN W3" charset="-128"/>
                <a:sym typeface="Gill Sans" charset="0"/>
              </a:rPr>
              <a:t>Chollet F et al. Fluoxetine for motor recovery after acute ischaemic stroke (FLAME): a randomised placebo-controlled trial. Lancet Neurol. 2011 Feb;10(2):123-30.</a:t>
            </a:r>
            <a:endParaRPr lang="sv-SE" altLang="sv-SE" sz="1300">
              <a:solidFill>
                <a:srgbClr val="000000"/>
              </a:solidFill>
              <a:latin typeface="Gill Sans" charset="0"/>
              <a:ea typeface="ヒラギノ角ゴ ProN W3" charset="-128"/>
              <a:sym typeface="Gill Sans" charset="0"/>
            </a:endParaRP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16</a:t>
            </a:fld>
            <a:endParaRPr lang="en-GB" altLang="sv-SE"/>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Bildobjekt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463" y="-23813"/>
            <a:ext cx="8999537" cy="640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0" name="textruta 3"/>
          <p:cNvSpPr txBox="1">
            <a:spLocks noChangeArrowheads="1"/>
          </p:cNvSpPr>
          <p:nvPr/>
        </p:nvSpPr>
        <p:spPr bwMode="auto">
          <a:xfrm>
            <a:off x="658813" y="6265863"/>
            <a:ext cx="77612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pl-PL" altLang="sv-SE" sz="1300">
                <a:solidFill>
                  <a:srgbClr val="000000"/>
                </a:solidFill>
                <a:latin typeface="Gill Sans" charset="0"/>
                <a:ea typeface="ヒラギノ角ゴ ProN W3" charset="-128"/>
                <a:sym typeface="Gill Sans" charset="0"/>
              </a:rPr>
              <a:t>Chollet F et al. Fluoxetine for motor recovery after acute ischaemic stroke (FLAME): a randomised placebo-controlled trial. Lancet Neurol. 2011 Feb;10(2):123-30.</a:t>
            </a:r>
            <a:endParaRPr lang="sv-SE" altLang="sv-SE" sz="1300">
              <a:solidFill>
                <a:srgbClr val="000000"/>
              </a:solidFill>
              <a:latin typeface="Gill Sans" charset="0"/>
              <a:ea typeface="ヒラギノ角ゴ ProN W3" charset="-128"/>
              <a:sym typeface="Gill Sans" charset="0"/>
            </a:endParaRP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17</a:t>
            </a:fld>
            <a:endParaRPr lang="en-GB" altLang="sv-SE"/>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Bildobjekt 1" descr="Mendeley Desktop.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550" y="165100"/>
            <a:ext cx="6937375" cy="5845175"/>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9394" name="Rektangel 2"/>
          <p:cNvSpPr>
            <a:spLocks noChangeArrowheads="1"/>
          </p:cNvSpPr>
          <p:nvPr/>
        </p:nvSpPr>
        <p:spPr bwMode="auto">
          <a:xfrm>
            <a:off x="1328738" y="6062663"/>
            <a:ext cx="6938962" cy="66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sv-SE" altLang="sv-SE" sz="1300">
                <a:solidFill>
                  <a:schemeClr val="bg1"/>
                </a:solidFill>
              </a:rPr>
              <a:t>Mead GE, Hsieh CF, Lee R, Kutlubaev MA, Claxton A, Hankey GJ, Hackett ML. Selective serotonin reuptake inhibitors (SSRIs) for stroke recovery. Cochrane Database of Systematic Reviews 2012, Issue 1</a:t>
            </a: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18</a:t>
            </a:fld>
            <a:endParaRPr lang="en-GB" altLang="sv-SE"/>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ktangel 6"/>
          <p:cNvSpPr>
            <a:spLocks noChangeArrowheads="1"/>
          </p:cNvSpPr>
          <p:nvPr/>
        </p:nvSpPr>
        <p:spPr bwMode="auto">
          <a:xfrm>
            <a:off x="971550" y="1989138"/>
            <a:ext cx="7272338" cy="3455987"/>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25400">
                <a:solidFill>
                  <a:srgbClr val="000000"/>
                </a:solidFill>
                <a:round/>
                <a:headEnd/>
                <a:tailEnd/>
              </a14:hiddenLine>
            </a:ext>
          </a:extLst>
        </p:spPr>
        <p:txBody>
          <a:bodyPr lIns="64288" tIns="32144" rIns="64288" bIns="32144"/>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endParaRPr lang="sv-SE" altLang="sv-SE" sz="1800"/>
          </a:p>
        </p:txBody>
      </p:sp>
      <p:sp>
        <p:nvSpPr>
          <p:cNvPr id="60418" name="Rektangel 2"/>
          <p:cNvSpPr>
            <a:spLocks noChangeArrowheads="1"/>
          </p:cNvSpPr>
          <p:nvPr/>
        </p:nvSpPr>
        <p:spPr bwMode="auto">
          <a:xfrm>
            <a:off x="1763713" y="4652963"/>
            <a:ext cx="6402387" cy="66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sv-SE" altLang="sv-SE" sz="1300">
                <a:solidFill>
                  <a:srgbClr val="FF0000"/>
                </a:solidFill>
              </a:rPr>
              <a:t>Mead GE, Hsieh CF, Lee R, Kutlubaev MA, Claxton A, Hankey GJ, Hackett ML. Selective serotonin reuptake inhibitors (SSRIs) for stroke recovery. Cochrane Database of Systematic Reviews 2012, Issue 1</a:t>
            </a:r>
          </a:p>
        </p:txBody>
      </p:sp>
      <p:sp>
        <p:nvSpPr>
          <p:cNvPr id="60419" name="textruta 4"/>
          <p:cNvSpPr txBox="1">
            <a:spLocks noChangeArrowheads="1"/>
          </p:cNvSpPr>
          <p:nvPr/>
        </p:nvSpPr>
        <p:spPr bwMode="auto">
          <a:xfrm>
            <a:off x="1763713" y="1989138"/>
            <a:ext cx="6126162" cy="2327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lnSpc>
                <a:spcPct val="150000"/>
              </a:lnSpc>
            </a:pPr>
            <a:r>
              <a:rPr lang="sv-SE" altLang="sv-SE" sz="4200" dirty="0">
                <a:solidFill>
                  <a:srgbClr val="000000"/>
                </a:solidFill>
                <a:latin typeface="Gill Sans" charset="0"/>
                <a:ea typeface="ヒラギノ角ゴ ProN W3" charset="-128"/>
                <a:sym typeface="Gill Sans" charset="0"/>
              </a:rPr>
              <a:t>Slutsatser</a:t>
            </a:r>
          </a:p>
          <a:p>
            <a:pPr eaLnBrk="1" hangingPunct="1">
              <a:lnSpc>
                <a:spcPct val="150000"/>
              </a:lnSpc>
            </a:pPr>
            <a:r>
              <a:rPr lang="sv-SE" altLang="sv-SE" sz="1400" dirty="0">
                <a:solidFill>
                  <a:srgbClr val="000000"/>
                </a:solidFill>
                <a:latin typeface="Gill Sans" charset="0"/>
                <a:ea typeface="ヒラギノ角ゴ ProN W3" charset="-128"/>
                <a:sym typeface="Gill Sans" charset="0"/>
              </a:rPr>
              <a:t>SSRIs </a:t>
            </a:r>
            <a:r>
              <a:rPr lang="sv-SE" altLang="sv-SE" sz="1400" b="1" dirty="0">
                <a:solidFill>
                  <a:srgbClr val="000000"/>
                </a:solidFill>
                <a:latin typeface="Gill Sans" charset="0"/>
                <a:ea typeface="ヒラギノ角ゴ ProN W3" charset="-128"/>
                <a:sym typeface="Gill Sans" charset="0"/>
              </a:rPr>
              <a:t>förefaller öka andelen </a:t>
            </a:r>
            <a:r>
              <a:rPr lang="sv-SE" altLang="sv-SE" sz="1400" dirty="0">
                <a:solidFill>
                  <a:srgbClr val="000000"/>
                </a:solidFill>
                <a:latin typeface="Gill Sans" charset="0"/>
                <a:ea typeface="ヒラギノ角ゴ ProN W3" charset="-128"/>
                <a:sym typeface="Gill Sans" charset="0"/>
              </a:rPr>
              <a:t>oberoende och </a:t>
            </a:r>
            <a:r>
              <a:rPr lang="sv-SE" altLang="sv-SE" sz="1400" b="1" dirty="0">
                <a:solidFill>
                  <a:srgbClr val="000000"/>
                </a:solidFill>
                <a:latin typeface="Gill Sans" charset="0"/>
                <a:ea typeface="ヒラギノ角ゴ ProN W3" charset="-128"/>
                <a:sym typeface="Gill Sans" charset="0"/>
              </a:rPr>
              <a:t>minska depression och ångest </a:t>
            </a:r>
            <a:r>
              <a:rPr lang="sv-SE" altLang="sv-SE" sz="1400" dirty="0">
                <a:solidFill>
                  <a:srgbClr val="000000"/>
                </a:solidFill>
                <a:latin typeface="Gill Sans" charset="0"/>
                <a:ea typeface="ヒラギノ角ゴ ProN W3" charset="-128"/>
                <a:sym typeface="Gill Sans" charset="0"/>
              </a:rPr>
              <a:t>efter stroke. Men studierna är </a:t>
            </a:r>
            <a:r>
              <a:rPr lang="sv-SE" altLang="sv-SE" sz="1400" b="1" dirty="0">
                <a:solidFill>
                  <a:srgbClr val="000000"/>
                </a:solidFill>
                <a:latin typeface="Gill Sans" charset="0"/>
                <a:ea typeface="ヒラギノ角ゴ ProN W3" charset="-128"/>
                <a:sym typeface="Gill Sans" charset="0"/>
              </a:rPr>
              <a:t>heterogena</a:t>
            </a:r>
            <a:r>
              <a:rPr lang="sv-SE" altLang="sv-SE" sz="1400" dirty="0">
                <a:solidFill>
                  <a:srgbClr val="000000"/>
                </a:solidFill>
                <a:latin typeface="Gill Sans" charset="0"/>
                <a:ea typeface="ヒラギノ角ゴ ProN W3" charset="-128"/>
                <a:sym typeface="Gill Sans" charset="0"/>
              </a:rPr>
              <a:t>.</a:t>
            </a:r>
          </a:p>
          <a:p>
            <a:pPr eaLnBrk="1" hangingPunct="1">
              <a:lnSpc>
                <a:spcPct val="150000"/>
              </a:lnSpc>
            </a:pPr>
            <a:r>
              <a:rPr lang="sv-SE" altLang="sv-SE" sz="1400" dirty="0">
                <a:solidFill>
                  <a:srgbClr val="000000"/>
                </a:solidFill>
                <a:latin typeface="Gill Sans" charset="0"/>
                <a:ea typeface="ヒラギノ角ゴ ProN W3" charset="-128"/>
                <a:sym typeface="Gill Sans" charset="0"/>
              </a:rPr>
              <a:t>Det krävs </a:t>
            </a:r>
            <a:r>
              <a:rPr lang="sv-SE" altLang="sv-SE" sz="1400" b="1" dirty="0">
                <a:solidFill>
                  <a:srgbClr val="000000"/>
                </a:solidFill>
                <a:latin typeface="Gill Sans" charset="0"/>
                <a:ea typeface="ヒラギノ角ゴ ProN W3" charset="-128"/>
                <a:sym typeface="Gill Sans" charset="0"/>
              </a:rPr>
              <a:t>stora väldesignade studier </a:t>
            </a:r>
            <a:r>
              <a:rPr lang="sv-SE" altLang="sv-SE" sz="1400" dirty="0">
                <a:solidFill>
                  <a:srgbClr val="000000"/>
                </a:solidFill>
                <a:latin typeface="Gill Sans" charset="0"/>
                <a:ea typeface="ヒラギノ角ゴ ProN W3" charset="-128"/>
                <a:sym typeface="Gill Sans" charset="0"/>
              </a:rPr>
              <a:t>för att avgöra om man rutinmässigt ska ge SSRI till patienter med stroke.</a:t>
            </a:r>
            <a:endParaRPr lang="sv-SE" altLang="sv-SE" sz="1400" b="1" dirty="0">
              <a:solidFill>
                <a:srgbClr val="000000"/>
              </a:solidFill>
              <a:latin typeface="Gill Sans" charset="0"/>
              <a:ea typeface="ヒラギノ角ゴ ProN W3" charset="-128"/>
              <a:sym typeface="Gill Sans" charset="0"/>
            </a:endParaRP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19</a:t>
            </a:fld>
            <a:endParaRPr lang="en-GB" altLang="sv-SE"/>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391154" y="1556792"/>
            <a:ext cx="7313613" cy="1143000"/>
          </a:xfrm>
        </p:spPr>
        <p:txBody>
          <a:bodyPr/>
          <a:lstStyle/>
          <a:p>
            <a:pPr eaLnBrk="1" hangingPunct="1"/>
            <a:r>
              <a:rPr lang="en-GB" altLang="sv-SE" sz="2800" dirty="0" err="1">
                <a:ea typeface="MS PGothic" charset="-128"/>
              </a:rPr>
              <a:t>Dagens</a:t>
            </a:r>
            <a:r>
              <a:rPr lang="en-GB" altLang="sv-SE" sz="2800" dirty="0">
                <a:ea typeface="MS PGothic" charset="-128"/>
              </a:rPr>
              <a:t> </a:t>
            </a:r>
            <a:r>
              <a:rPr lang="en-GB" altLang="sv-SE" sz="2800" dirty="0" err="1">
                <a:ea typeface="MS PGothic" charset="-128"/>
              </a:rPr>
              <a:t>möte</a:t>
            </a:r>
            <a:endParaRPr lang="en-US" altLang="sv-SE" sz="2800" dirty="0">
              <a:ea typeface="MS PGothic" charset="-128"/>
            </a:endParaRPr>
          </a:p>
        </p:txBody>
      </p:sp>
      <p:sp>
        <p:nvSpPr>
          <p:cNvPr id="29698" name="Rectangle 3"/>
          <p:cNvSpPr>
            <a:spLocks noGrp="1" noChangeArrowheads="1"/>
          </p:cNvSpPr>
          <p:nvPr>
            <p:ph type="body" idx="1"/>
          </p:nvPr>
        </p:nvSpPr>
        <p:spPr>
          <a:xfrm>
            <a:off x="1391155" y="2852936"/>
            <a:ext cx="7313612" cy="2447925"/>
          </a:xfrm>
        </p:spPr>
        <p:txBody>
          <a:bodyPr/>
          <a:lstStyle/>
          <a:p>
            <a:pPr marL="457200" indent="-457200" eaLnBrk="1" hangingPunct="1">
              <a:lnSpc>
                <a:spcPct val="150000"/>
              </a:lnSpc>
              <a:buFont typeface="Arial" charset="0"/>
              <a:buAutoNum type="arabicPeriod"/>
            </a:pPr>
            <a:r>
              <a:rPr lang="en-GB" altLang="sv-SE" sz="1800" dirty="0" err="1">
                <a:latin typeface="Arial" charset="0"/>
                <a:ea typeface="MS PGothic" charset="-128"/>
              </a:rPr>
              <a:t>Varför</a:t>
            </a:r>
            <a:r>
              <a:rPr lang="en-GB" altLang="sv-SE" sz="1800" dirty="0">
                <a:latin typeface="Arial" charset="0"/>
                <a:ea typeface="MS PGothic" charset="-128"/>
              </a:rPr>
              <a:t> </a:t>
            </a:r>
            <a:r>
              <a:rPr lang="en-GB" altLang="sv-SE" sz="1800" dirty="0" err="1">
                <a:latin typeface="Arial" charset="0"/>
                <a:ea typeface="MS PGothic" charset="-128"/>
              </a:rPr>
              <a:t>studera</a:t>
            </a:r>
            <a:r>
              <a:rPr lang="en-GB" altLang="sv-SE" sz="1800" dirty="0">
                <a:latin typeface="Arial" charset="0"/>
                <a:ea typeface="MS PGothic" charset="-128"/>
              </a:rPr>
              <a:t> </a:t>
            </a:r>
            <a:r>
              <a:rPr lang="en-GB" altLang="sv-SE" sz="1800" dirty="0" err="1">
                <a:latin typeface="Arial" charset="0"/>
                <a:ea typeface="MS PGothic" charset="-128"/>
              </a:rPr>
              <a:t>fluoxetin</a:t>
            </a:r>
            <a:r>
              <a:rPr lang="en-GB" altLang="sv-SE" sz="1800" dirty="0">
                <a:latin typeface="Arial" charset="0"/>
                <a:ea typeface="MS PGothic" charset="-128"/>
              </a:rPr>
              <a:t> vid stroke?</a:t>
            </a:r>
          </a:p>
          <a:p>
            <a:pPr marL="457200" indent="-457200" eaLnBrk="1" hangingPunct="1">
              <a:lnSpc>
                <a:spcPct val="150000"/>
              </a:lnSpc>
              <a:buFont typeface="Arial" charset="0"/>
              <a:buAutoNum type="arabicPeriod"/>
            </a:pPr>
            <a:r>
              <a:rPr lang="en-GB" altLang="sv-SE" sz="1800" dirty="0" err="1">
                <a:latin typeface="Arial" charset="0"/>
                <a:ea typeface="MS PGothic" charset="-128"/>
              </a:rPr>
              <a:t>Hur</a:t>
            </a:r>
            <a:r>
              <a:rPr lang="en-GB" altLang="sv-SE" sz="1800" dirty="0">
                <a:latin typeface="Arial" charset="0"/>
                <a:ea typeface="MS PGothic" charset="-128"/>
              </a:rPr>
              <a:t> </a:t>
            </a:r>
            <a:r>
              <a:rPr lang="en-GB" altLang="sv-SE" sz="1800" dirty="0" err="1">
                <a:latin typeface="Arial" charset="0"/>
                <a:ea typeface="MS PGothic" charset="-128"/>
              </a:rPr>
              <a:t>är</a:t>
            </a:r>
            <a:r>
              <a:rPr lang="en-GB" altLang="sv-SE" sz="1800" dirty="0">
                <a:latin typeface="Arial" charset="0"/>
                <a:ea typeface="MS PGothic" charset="-128"/>
              </a:rPr>
              <a:t> </a:t>
            </a:r>
            <a:r>
              <a:rPr lang="en-GB" altLang="sv-SE" sz="1800" dirty="0" err="1">
                <a:latin typeface="Arial" charset="0"/>
                <a:ea typeface="MS PGothic" charset="-128"/>
              </a:rPr>
              <a:t>studien</a:t>
            </a:r>
            <a:r>
              <a:rPr lang="en-GB" altLang="sv-SE" sz="1800" dirty="0">
                <a:latin typeface="Arial" charset="0"/>
                <a:ea typeface="MS PGothic" charset="-128"/>
              </a:rPr>
              <a:t> </a:t>
            </a:r>
            <a:r>
              <a:rPr lang="en-GB" altLang="sv-SE" sz="1800" dirty="0" err="1">
                <a:latin typeface="Arial" charset="0"/>
                <a:ea typeface="MS PGothic" charset="-128"/>
              </a:rPr>
              <a:t>upplagd</a:t>
            </a:r>
            <a:r>
              <a:rPr lang="en-GB" altLang="sv-SE" sz="1800" dirty="0">
                <a:latin typeface="Arial" charset="0"/>
                <a:ea typeface="MS PGothic" charset="-128"/>
              </a:rPr>
              <a:t> – </a:t>
            </a:r>
            <a:r>
              <a:rPr lang="en-GB" altLang="sv-SE" sz="1800" dirty="0" err="1">
                <a:latin typeface="Arial" charset="0"/>
                <a:ea typeface="MS PGothic" charset="-128"/>
              </a:rPr>
              <a:t>översiktigt</a:t>
            </a:r>
            <a:r>
              <a:rPr lang="en-GB" altLang="sv-SE" sz="1800" dirty="0">
                <a:latin typeface="Arial" charset="0"/>
                <a:ea typeface="MS PGothic" charset="-128"/>
              </a:rPr>
              <a:t> om </a:t>
            </a:r>
            <a:r>
              <a:rPr lang="en-GB" altLang="sv-SE" sz="1800" dirty="0" err="1">
                <a:latin typeface="Arial" charset="0"/>
                <a:ea typeface="MS PGothic" charset="-128"/>
              </a:rPr>
              <a:t>praktiska</a:t>
            </a:r>
            <a:r>
              <a:rPr lang="en-GB" altLang="sv-SE" sz="1800" dirty="0">
                <a:latin typeface="Arial" charset="0"/>
                <a:ea typeface="MS PGothic" charset="-128"/>
              </a:rPr>
              <a:t> </a:t>
            </a:r>
            <a:r>
              <a:rPr lang="en-GB" altLang="sv-SE" sz="1800" dirty="0" err="1" smtClean="0">
                <a:latin typeface="Arial" charset="0"/>
                <a:ea typeface="MS PGothic" charset="-128"/>
              </a:rPr>
              <a:t>detaljer</a:t>
            </a:r>
            <a:endParaRPr lang="en-GB" altLang="sv-SE" sz="1800" dirty="0">
              <a:latin typeface="Arial" charset="0"/>
              <a:ea typeface="MS PGothic" charset="-128"/>
            </a:endParaRPr>
          </a:p>
        </p:txBody>
      </p:sp>
      <p:sp>
        <p:nvSpPr>
          <p:cNvPr id="4" name="Platshållare för bildnummer 3"/>
          <p:cNvSpPr>
            <a:spLocks noGrp="1"/>
          </p:cNvSpPr>
          <p:nvPr>
            <p:ph type="sldNum" sz="quarter" idx="12"/>
          </p:nvPr>
        </p:nvSpPr>
        <p:spPr/>
        <p:txBody>
          <a:bodyPr/>
          <a:lstStyle/>
          <a:p>
            <a:fld id="{7B0DE51E-5A19-F045-83EA-B422067C84A8}" type="slidenum">
              <a:rPr lang="en-GB" altLang="sv-SE" smtClean="0"/>
              <a:pPr/>
              <a:t>2</a:t>
            </a:fld>
            <a:endParaRPr lang="en-GB" altLang="sv-SE"/>
          </a:p>
        </p:txBody>
      </p:sp>
    </p:spTree>
    <p:extLst>
      <p:ext uri="{BB962C8B-B14F-4D97-AF65-F5344CB8AC3E}">
        <p14:creationId xmlns:p14="http://schemas.microsoft.com/office/powerpoint/2010/main" xmlns="" val="803886072"/>
      </p:ext>
    </p:extLst>
  </p:cSld>
  <p:clrMapOvr>
    <a:masterClrMapping/>
  </p:clrMapOvr>
  <p:transition advTm="3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5" name="Group 13"/>
          <p:cNvGraphicFramePr>
            <a:graphicFrameLocks noGrp="1"/>
          </p:cNvGraphicFramePr>
          <p:nvPr>
            <p:extLst>
              <p:ext uri="{D42A27DB-BD31-4B8C-83A1-F6EECF244321}">
                <p14:modId xmlns:p14="http://schemas.microsoft.com/office/powerpoint/2010/main" xmlns="" val="1222443105"/>
              </p:ext>
            </p:extLst>
          </p:nvPr>
        </p:nvGraphicFramePr>
        <p:xfrm>
          <a:off x="1475656" y="1989897"/>
          <a:ext cx="6734100" cy="4581327"/>
        </p:xfrm>
        <a:graphic>
          <a:graphicData uri="http://schemas.openxmlformats.org/drawingml/2006/table">
            <a:tbl>
              <a:tblPr firstRow="1" bandRow="1">
                <a:tableStyleId>{3C2FFA5D-87B4-456A-9821-1D502468CF0F}</a:tableStyleId>
              </a:tblPr>
              <a:tblGrid>
                <a:gridCol w="6734100">
                  <a:extLst>
                    <a:ext uri="{9D8B030D-6E8A-4147-A177-3AD203B41FA5}">
                      <a16:colId xmlns:a16="http://schemas.microsoft.com/office/drawing/2014/main" xmlns="" val="20000"/>
                    </a:ext>
                  </a:extLst>
                </a:gridCol>
              </a:tblGrid>
              <a:tr h="4531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sz="1700" u="none" strike="noStrike" cap="none" normalizeH="0" baseline="0" dirty="0" err="1">
                          <a:ln>
                            <a:noFill/>
                          </a:ln>
                          <a:effectLst/>
                          <a:sym typeface="Gill Sans" charset="0"/>
                        </a:rPr>
                        <a:t>Inklusionskriterier</a:t>
                      </a:r>
                      <a:endParaRPr kumimoji="0" lang="sv-SE" sz="1700" b="1" i="0" u="none" strike="noStrike" cap="none" normalizeH="0" baseline="0" dirty="0">
                        <a:ln>
                          <a:noFill/>
                        </a:ln>
                        <a:solidFill>
                          <a:srgbClr val="FFFFFF"/>
                        </a:solidFill>
                        <a:effectLst/>
                        <a:latin typeface="Gill Sans" charset="0"/>
                        <a:ea typeface="ヒラギノ角ゴ ProN W3" charset="0"/>
                        <a:cs typeface="ヒラギノ角ゴ ProN W3" charset="0"/>
                        <a:sym typeface="Gill Sans" charset="0"/>
                      </a:endParaRPr>
                    </a:p>
                  </a:txBody>
                  <a:tcPr marL="64295" marR="64295" marT="32144" marB="32144" horzOverflow="overflow"/>
                </a:tc>
                <a:extLst>
                  <a:ext uri="{0D108BD9-81ED-4DB2-BD59-A6C34878D82A}">
                    <a16:rowId xmlns:a16="http://schemas.microsoft.com/office/drawing/2014/main" xmlns="" val="10000"/>
                  </a:ext>
                </a:extLst>
              </a:tr>
              <a:tr h="453111">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sv-SE" sz="1200" u="none" strike="noStrike" cap="none" normalizeH="0" baseline="0" dirty="0">
                          <a:ln>
                            <a:noFill/>
                          </a:ln>
                          <a:effectLst/>
                          <a:latin typeface="+mn-lt"/>
                          <a:sym typeface="Gill Sans" charset="0"/>
                        </a:rPr>
                        <a:t>1. Ålder ≥ 18 år</a:t>
                      </a:r>
                      <a:endParaRPr kumimoji="0" lang="sv-SE" sz="1200" b="0" i="0" u="none" strike="noStrike" cap="none" normalizeH="0" baseline="0" dirty="0">
                        <a:ln>
                          <a:noFill/>
                        </a:ln>
                        <a:solidFill>
                          <a:srgbClr val="808080"/>
                        </a:solidFill>
                        <a:effectLst/>
                        <a:latin typeface="+mn-lt"/>
                        <a:ea typeface="ヒラギノ角ゴ ProN W3" charset="0"/>
                        <a:cs typeface="ヒラギノ角ゴ ProN W3" charset="0"/>
                        <a:sym typeface="Gill Sans" charset="0"/>
                      </a:endParaRPr>
                    </a:p>
                  </a:txBody>
                  <a:tcPr marL="64295" marR="64295" marT="32144" marB="32144" horzOverflow="overflow"/>
                </a:tc>
                <a:extLst>
                  <a:ext uri="{0D108BD9-81ED-4DB2-BD59-A6C34878D82A}">
                    <a16:rowId xmlns:a16="http://schemas.microsoft.com/office/drawing/2014/main" xmlns="" val="10001"/>
                  </a:ext>
                </a:extLst>
              </a:tr>
              <a:tr h="887248">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sv-SE" sz="12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2. Informerat skriftligt samtycke</a:t>
                      </a:r>
                      <a:br>
                        <a:rPr kumimoji="0" lang="sv-SE" sz="12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br>
                      <a:r>
                        <a:rPr kumimoji="0" lang="sv-SE" sz="12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a) Patienten har själv skrivit på medgivandet </a:t>
                      </a:r>
                      <a:br>
                        <a:rPr kumimoji="0" lang="sv-SE" sz="12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br>
                      <a:r>
                        <a:rPr kumimoji="0" lang="sv-SE" sz="12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b) Via annan person; dvs patienten är beslutskapabel men kan inte ge sitt skriftliga samtycke </a:t>
                      </a:r>
                    </a:p>
                  </a:txBody>
                  <a:tcPr marL="64295" marR="64295" marT="32144" marB="32144" horzOverflow="overflow"/>
                </a:tc>
                <a:extLst>
                  <a:ext uri="{0D108BD9-81ED-4DB2-BD59-A6C34878D82A}">
                    <a16:rowId xmlns:a16="http://schemas.microsoft.com/office/drawing/2014/main" xmlns="" val="10002"/>
                  </a:ext>
                </a:extLst>
              </a:tr>
              <a:tr h="582448">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sv-SE" sz="1200" u="none" strike="noStrike" cap="none" normalizeH="0" baseline="0" dirty="0">
                          <a:ln>
                            <a:noFill/>
                          </a:ln>
                          <a:effectLst/>
                          <a:latin typeface="+mn-lt"/>
                          <a:sym typeface="Gill Sans" charset="0"/>
                        </a:rPr>
                        <a:t>3. Radiologisk undersökning av hjärnan förenlig med </a:t>
                      </a:r>
                      <a:r>
                        <a:rPr kumimoji="0" lang="sv-SE" sz="1200" u="none" strike="noStrike" cap="none" normalizeH="0" baseline="0" dirty="0" err="1">
                          <a:ln>
                            <a:noFill/>
                          </a:ln>
                          <a:effectLst/>
                          <a:latin typeface="+mn-lt"/>
                          <a:sym typeface="Gill Sans" charset="0"/>
                        </a:rPr>
                        <a:t>hemorrhagisk</a:t>
                      </a:r>
                      <a:r>
                        <a:rPr kumimoji="0" lang="sv-SE" sz="1200" u="none" strike="noStrike" cap="none" normalizeH="0" baseline="0" dirty="0">
                          <a:ln>
                            <a:noFill/>
                          </a:ln>
                          <a:effectLst/>
                          <a:latin typeface="+mn-lt"/>
                          <a:sym typeface="Gill Sans" charset="0"/>
                        </a:rPr>
                        <a:t> eller ischemisk stroke. En normal DT av hjärnan är förenlig med ischemisk stroke. </a:t>
                      </a:r>
                      <a:endParaRPr kumimoji="0" lang="sv-SE" sz="1200" b="0" i="0" u="none" strike="noStrike" cap="none" normalizeH="0" baseline="0" dirty="0">
                        <a:ln>
                          <a:noFill/>
                        </a:ln>
                        <a:solidFill>
                          <a:srgbClr val="808080"/>
                        </a:solidFill>
                        <a:effectLst/>
                        <a:latin typeface="+mn-lt"/>
                        <a:ea typeface="ヒラギノ角ゴ ProN W3" charset="0"/>
                        <a:cs typeface="ヒラギノ角ゴ ProN W3" charset="0"/>
                        <a:sym typeface="Gill Sans" charset="0"/>
                      </a:endParaRPr>
                    </a:p>
                  </a:txBody>
                  <a:tcPr marL="64295" marR="64295" marT="32144" marB="32144" horzOverflow="overflow"/>
                </a:tc>
                <a:extLst>
                  <a:ext uri="{0D108BD9-81ED-4DB2-BD59-A6C34878D82A}">
                    <a16:rowId xmlns:a16="http://schemas.microsoft.com/office/drawing/2014/main" xmlns="" val="10003"/>
                  </a:ext>
                </a:extLst>
              </a:tr>
              <a:tr h="782341">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sv-SE" sz="1200" u="none" strike="noStrike" cap="none" normalizeH="0" baseline="0" dirty="0">
                          <a:ln>
                            <a:noFill/>
                          </a:ln>
                          <a:effectLst/>
                          <a:latin typeface="+mn-lt"/>
                          <a:sym typeface="Gill Sans" charset="0"/>
                        </a:rPr>
                        <a:t>4. Kan randomiseras 2 till 15 dagar efter strokeinsjuknandet. Dagen för strokeinsjuknandet = dag 0.</a:t>
                      </a:r>
                    </a:p>
                  </a:txBody>
                  <a:tcPr marL="64295" marR="64295" marT="32144" marB="32144" horzOverflow="overflow"/>
                </a:tc>
                <a:extLst>
                  <a:ext uri="{0D108BD9-81ED-4DB2-BD59-A6C34878D82A}">
                    <a16:rowId xmlns:a16="http://schemas.microsoft.com/office/drawing/2014/main" xmlns="" val="10004"/>
                  </a:ext>
                </a:extLst>
              </a:tr>
              <a:tr h="1118268">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sv-SE" sz="1200" u="none" strike="noStrike" cap="none" normalizeH="0" baseline="0" dirty="0">
                          <a:ln>
                            <a:noFill/>
                          </a:ln>
                          <a:effectLst/>
                          <a:latin typeface="+mn-lt"/>
                          <a:sym typeface="Gill Sans" charset="0"/>
                        </a:rPr>
                        <a:t>5. Kvarstående kliniskt signifikanta bortfallssymtom tillräckliga för att motivera 6 månaders studiebehandling enligt patienten och den behandlade läkarens bedömning samt villig att ta studieläkemedlet under 6 månaders tid</a:t>
                      </a:r>
                      <a:endParaRPr kumimoji="0" lang="sv-SE" sz="1200" b="0" i="0" u="none" strike="noStrike" cap="none" normalizeH="0" baseline="0" dirty="0">
                        <a:ln>
                          <a:noFill/>
                        </a:ln>
                        <a:solidFill>
                          <a:srgbClr val="808080"/>
                        </a:solidFill>
                        <a:effectLst/>
                        <a:latin typeface="+mn-lt"/>
                        <a:ea typeface="ヒラギノ角ゴ ProN W3" charset="0"/>
                        <a:cs typeface="ヒラギノ角ゴ ProN W3" charset="0"/>
                        <a:sym typeface="Gill Sans" charset="0"/>
                      </a:endParaRPr>
                    </a:p>
                  </a:txBody>
                  <a:tcPr marL="64295" marR="64295" marT="32144" marB="32144" horzOverflow="overflow"/>
                </a:tc>
                <a:extLst>
                  <a:ext uri="{0D108BD9-81ED-4DB2-BD59-A6C34878D82A}">
                    <a16:rowId xmlns:a16="http://schemas.microsoft.com/office/drawing/2014/main" xmlns="" val="10005"/>
                  </a:ext>
                </a:extLst>
              </a:tr>
            </a:tbl>
          </a:graphicData>
        </a:graphic>
      </p:graphicFrame>
      <p:sp>
        <p:nvSpPr>
          <p:cNvPr id="61442" name="Text Box 12"/>
          <p:cNvSpPr txBox="1">
            <a:spLocks/>
          </p:cNvSpPr>
          <p:nvPr/>
        </p:nvSpPr>
        <p:spPr bwMode="auto">
          <a:xfrm>
            <a:off x="1381125" y="1628775"/>
            <a:ext cx="658336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spcBef>
                <a:spcPct val="50000"/>
              </a:spcBef>
            </a:pPr>
            <a:r>
              <a:rPr lang="sv-SE" altLang="sv-SE" sz="1800" i="1">
                <a:solidFill>
                  <a:srgbClr val="000000"/>
                </a:solidFill>
              </a:rPr>
              <a:t>Obunden akademikerdriven placebokontrollerad RCT</a:t>
            </a: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20</a:t>
            </a:fld>
            <a:endParaRPr lang="en-GB" altLang="sv-SE"/>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xmlns="" val="1815981741"/>
              </p:ext>
            </p:extLst>
          </p:nvPr>
        </p:nvGraphicFramePr>
        <p:xfrm>
          <a:off x="467544" y="188640"/>
          <a:ext cx="8303108" cy="6140694"/>
        </p:xfrm>
        <a:graphic>
          <a:graphicData uri="http://schemas.openxmlformats.org/drawingml/2006/table">
            <a:tbl>
              <a:tblPr firstRow="1" bandRow="1">
                <a:tableStyleId>{3C2FFA5D-87B4-456A-9821-1D502468CF0F}</a:tableStyleId>
              </a:tblPr>
              <a:tblGrid>
                <a:gridCol w="8303108">
                  <a:extLst>
                    <a:ext uri="{9D8B030D-6E8A-4147-A177-3AD203B41FA5}">
                      <a16:colId xmlns:a16="http://schemas.microsoft.com/office/drawing/2014/main" xmlns="" val="20000"/>
                    </a:ext>
                  </a:extLst>
                </a:gridCol>
              </a:tblGrid>
              <a:tr h="440937">
                <a:tc>
                  <a:txBody>
                    <a:bodyPr/>
                    <a:lstStyle/>
                    <a:p>
                      <a:r>
                        <a:rPr lang="sv-SE" sz="1800" dirty="0" err="1"/>
                        <a:t>Exklusionskriterier</a:t>
                      </a:r>
                      <a:endParaRPr lang="sv-SE" sz="1800" dirty="0"/>
                    </a:p>
                  </a:txBody>
                  <a:tcPr marL="66313" marR="66313" marT="33160" marB="33160"/>
                </a:tc>
                <a:extLst>
                  <a:ext uri="{0D108BD9-81ED-4DB2-BD59-A6C34878D82A}">
                    <a16:rowId xmlns:a16="http://schemas.microsoft.com/office/drawing/2014/main" xmlns="" val="10000"/>
                  </a:ext>
                </a:extLst>
              </a:tr>
              <a:tr h="440937">
                <a:tc>
                  <a:txBody>
                    <a:bodyPr/>
                    <a:lstStyle/>
                    <a:p>
                      <a:r>
                        <a:rPr lang="sv-SE" sz="1200" kern="1200" dirty="0">
                          <a:effectLst/>
                        </a:rPr>
                        <a:t>1. </a:t>
                      </a:r>
                      <a:r>
                        <a:rPr lang="sv-SE" sz="1200" kern="1200" dirty="0" err="1">
                          <a:effectLst/>
                        </a:rPr>
                        <a:t>Subaraknoidalblödning</a:t>
                      </a:r>
                      <a:endParaRPr lang="sv-SE" sz="1200" dirty="0"/>
                    </a:p>
                  </a:txBody>
                  <a:tcPr marL="66313" marR="66313" marT="33160" marB="33160" anchor="ctr"/>
                </a:tc>
                <a:extLst>
                  <a:ext uri="{0D108BD9-81ED-4DB2-BD59-A6C34878D82A}">
                    <a16:rowId xmlns:a16="http://schemas.microsoft.com/office/drawing/2014/main" xmlns="" val="10001"/>
                  </a:ext>
                </a:extLst>
              </a:tr>
              <a:tr h="440937">
                <a:tc>
                  <a:txBody>
                    <a:bodyPr/>
                    <a:lstStyle/>
                    <a:p>
                      <a:r>
                        <a:rPr lang="sv-SE" sz="1200" dirty="0"/>
                        <a:t>2. </a:t>
                      </a:r>
                      <a:r>
                        <a:rPr lang="sv-SE" sz="1200" kern="1200" dirty="0">
                          <a:effectLst/>
                        </a:rPr>
                        <a:t>Ej möjlig att följa upp i 12 månader, t.ex. livshotande sjukdom</a:t>
                      </a:r>
                      <a:r>
                        <a:rPr lang="sv-SE" sz="1200" kern="1200" baseline="0" dirty="0">
                          <a:effectLst/>
                        </a:rPr>
                        <a:t> eller </a:t>
                      </a:r>
                      <a:r>
                        <a:rPr lang="sv-SE" sz="1200" kern="1200" dirty="0">
                          <a:effectLst/>
                        </a:rPr>
                        <a:t>planerad migration  </a:t>
                      </a:r>
                      <a:endParaRPr lang="sv-SE" sz="1200" dirty="0"/>
                    </a:p>
                  </a:txBody>
                  <a:tcPr marL="66313" marR="66313" marT="33160" marB="33160" anchor="ctr"/>
                </a:tc>
                <a:extLst>
                  <a:ext uri="{0D108BD9-81ED-4DB2-BD59-A6C34878D82A}">
                    <a16:rowId xmlns:a16="http://schemas.microsoft.com/office/drawing/2014/main" xmlns="" val="10002"/>
                  </a:ext>
                </a:extLst>
              </a:tr>
              <a:tr h="440937">
                <a:tc>
                  <a:txBody>
                    <a:bodyPr/>
                    <a:lstStyle/>
                    <a:p>
                      <a:r>
                        <a:rPr lang="sv-SE" sz="1200" dirty="0"/>
                        <a:t>3. </a:t>
                      </a:r>
                      <a:r>
                        <a:rPr lang="sv-SE" sz="1200" kern="1200" dirty="0">
                          <a:effectLst/>
                        </a:rPr>
                        <a:t>Oförmåga att tala svenska eller saknar närstående som kan hjälpa till med att fylla i frågeformulär.</a:t>
                      </a:r>
                      <a:endParaRPr lang="sv-SE" sz="1200" dirty="0"/>
                    </a:p>
                  </a:txBody>
                  <a:tcPr marL="66313" marR="66313" marT="33160" marB="33160" anchor="ctr"/>
                </a:tc>
                <a:extLst>
                  <a:ext uri="{0D108BD9-81ED-4DB2-BD59-A6C34878D82A}">
                    <a16:rowId xmlns:a16="http://schemas.microsoft.com/office/drawing/2014/main" xmlns="" val="10003"/>
                  </a:ext>
                </a:extLst>
              </a:tr>
              <a:tr h="440937">
                <a:tc>
                  <a:txBody>
                    <a:bodyPr/>
                    <a:lstStyle/>
                    <a:p>
                      <a:r>
                        <a:rPr lang="sv-SE" sz="1200" dirty="0"/>
                        <a:t>4. </a:t>
                      </a:r>
                      <a:r>
                        <a:rPr lang="sv-SE" sz="1200" kern="1200" dirty="0">
                          <a:effectLst/>
                        </a:rPr>
                        <a:t>Gravid eller ammande. Fertil kvinna ska ha fungerande antikonceptionsmedel, minst peroral antikonception. En kvinna i fertil ålder måste ta graviditetstest (S-</a:t>
                      </a:r>
                      <a:r>
                        <a:rPr lang="sv-SE" sz="1200" kern="1200" dirty="0" err="1">
                          <a:effectLst/>
                        </a:rPr>
                        <a:t>hCG</a:t>
                      </a:r>
                      <a:r>
                        <a:rPr lang="sv-SE" sz="1200" kern="1200" dirty="0">
                          <a:effectLst/>
                        </a:rPr>
                        <a:t>) </a:t>
                      </a:r>
                      <a:r>
                        <a:rPr lang="sv-SE" sz="1200" u="sng" kern="1200" dirty="0">
                          <a:effectLst/>
                        </a:rPr>
                        <a:t>före</a:t>
                      </a:r>
                      <a:r>
                        <a:rPr lang="sv-SE" sz="1200" kern="1200" dirty="0">
                          <a:effectLst/>
                        </a:rPr>
                        <a:t> inkludering i studien samt </a:t>
                      </a:r>
                      <a:r>
                        <a:rPr lang="sv-SE" sz="1200" u="sng" kern="1200" dirty="0">
                          <a:effectLst/>
                        </a:rPr>
                        <a:t>efter</a:t>
                      </a:r>
                      <a:r>
                        <a:rPr lang="sv-SE" sz="1200" kern="1200" dirty="0">
                          <a:effectLst/>
                        </a:rPr>
                        <a:t> avslutande av studieläkemedlet</a:t>
                      </a:r>
                      <a:endParaRPr lang="sv-SE" sz="1200" dirty="0"/>
                    </a:p>
                  </a:txBody>
                  <a:tcPr marL="66313" marR="66313" marT="33160" marB="33160" anchor="ctr"/>
                </a:tc>
                <a:extLst>
                  <a:ext uri="{0D108BD9-81ED-4DB2-BD59-A6C34878D82A}">
                    <a16:rowId xmlns:a16="http://schemas.microsoft.com/office/drawing/2014/main" xmlns="" val="10004"/>
                  </a:ext>
                </a:extLst>
              </a:tr>
              <a:tr h="6322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t>5.</a:t>
                      </a:r>
                      <a:r>
                        <a:rPr lang="sv-SE" sz="1200" kern="1200" dirty="0">
                          <a:effectLst/>
                        </a:rPr>
                        <a:t> Anamnes på epileptiska</a:t>
                      </a:r>
                      <a:r>
                        <a:rPr lang="sv-SE" sz="1200" kern="1200" baseline="0" dirty="0">
                          <a:effectLst/>
                        </a:rPr>
                        <a:t> </a:t>
                      </a:r>
                      <a:r>
                        <a:rPr lang="sv-SE" sz="1200" kern="1200" dirty="0">
                          <a:effectLst/>
                        </a:rPr>
                        <a:t>krampanfall.</a:t>
                      </a:r>
                      <a:endParaRPr lang="sv-SE" sz="1200" dirty="0"/>
                    </a:p>
                  </a:txBody>
                  <a:tcPr marL="66313" marR="66313" marT="33160" marB="33160" anchor="ctr"/>
                </a:tc>
                <a:extLst>
                  <a:ext uri="{0D108BD9-81ED-4DB2-BD59-A6C34878D82A}">
                    <a16:rowId xmlns:a16="http://schemas.microsoft.com/office/drawing/2014/main" xmlns="" val="10005"/>
                  </a:ext>
                </a:extLst>
              </a:tr>
              <a:tr h="440937">
                <a:tc>
                  <a:txBody>
                    <a:bodyPr/>
                    <a:lstStyle/>
                    <a:p>
                      <a:r>
                        <a:rPr lang="sv-SE" sz="1200" dirty="0"/>
                        <a:t>6. </a:t>
                      </a:r>
                      <a:r>
                        <a:rPr lang="sv-SE" sz="1200" kern="1200" dirty="0">
                          <a:effectLst/>
                        </a:rPr>
                        <a:t>Tidigare läkemedelsöverdos i självskadesyfte eller självmordsförsök.</a:t>
                      </a:r>
                      <a:endParaRPr lang="sv-SE" sz="1200" dirty="0"/>
                    </a:p>
                  </a:txBody>
                  <a:tcPr marL="66313" marR="66313" marT="33160" marB="33160" anchor="ctr"/>
                </a:tc>
                <a:extLst>
                  <a:ext uri="{0D108BD9-81ED-4DB2-BD59-A6C34878D82A}">
                    <a16:rowId xmlns:a16="http://schemas.microsoft.com/office/drawing/2014/main" xmlns="" val="10006"/>
                  </a:ext>
                </a:extLst>
              </a:tr>
              <a:tr h="440937">
                <a:tc>
                  <a:txBody>
                    <a:bodyPr/>
                    <a:lstStyle/>
                    <a:p>
                      <a:r>
                        <a:rPr lang="sv-SE" sz="1200" dirty="0"/>
                        <a:t>7.</a:t>
                      </a:r>
                      <a:r>
                        <a:rPr lang="sv-SE" sz="1200" kern="1200" dirty="0">
                          <a:effectLst/>
                        </a:rPr>
                        <a:t> Överkänslighet eller kontraindikationer mot </a:t>
                      </a:r>
                      <a:r>
                        <a:rPr lang="sv-SE" sz="1200" kern="1200" dirty="0" err="1">
                          <a:effectLst/>
                        </a:rPr>
                        <a:t>fluoxetin</a:t>
                      </a:r>
                      <a:r>
                        <a:rPr lang="sv-SE" sz="1200" kern="1200" dirty="0">
                          <a:effectLst/>
                        </a:rPr>
                        <a:t>, inkluderande: </a:t>
                      </a:r>
                    </a:p>
                    <a:p>
                      <a:r>
                        <a:rPr lang="sv-SE" sz="1200" kern="1200" dirty="0">
                          <a:effectLst/>
                        </a:rPr>
                        <a:t>	- nedsatt leverfunktion (S-ALAT &gt; 3 gånger av det övre referensområdet för det lokala laboratoriet)</a:t>
                      </a:r>
                    </a:p>
                    <a:p>
                      <a:r>
                        <a:rPr lang="sv-SE" sz="1200" kern="1200" dirty="0">
                          <a:effectLst/>
                        </a:rPr>
                        <a:t>	- nedsatt njurfunktion (S-</a:t>
                      </a:r>
                      <a:r>
                        <a:rPr lang="sv-SE" sz="1200" kern="1200" dirty="0" err="1">
                          <a:effectLst/>
                        </a:rPr>
                        <a:t>kreatinin</a:t>
                      </a:r>
                      <a:r>
                        <a:rPr lang="sv-SE" sz="1200" kern="1200" dirty="0">
                          <a:effectLst/>
                        </a:rPr>
                        <a:t> &gt;180 mikromol/L).</a:t>
                      </a:r>
                      <a:endParaRPr lang="sv-SE" sz="1200" dirty="0"/>
                    </a:p>
                  </a:txBody>
                  <a:tcPr marL="66313" marR="66313" marT="33160" marB="33160" anchor="ctr"/>
                </a:tc>
                <a:extLst>
                  <a:ext uri="{0D108BD9-81ED-4DB2-BD59-A6C34878D82A}">
                    <a16:rowId xmlns:a16="http://schemas.microsoft.com/office/drawing/2014/main" xmlns="" val="10007"/>
                  </a:ext>
                </a:extLst>
              </a:tr>
              <a:tr h="4409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t>8. </a:t>
                      </a:r>
                      <a:r>
                        <a:rPr lang="sv-SE" sz="1200" kern="1200" dirty="0">
                          <a:effectLst/>
                        </a:rPr>
                        <a:t>Pågående behandling som har allvarlig interaktion med SSRI. Samtidig behandling med </a:t>
                      </a:r>
                      <a:r>
                        <a:rPr lang="sv-SE" sz="1200" kern="1200" dirty="0" err="1">
                          <a:effectLst/>
                        </a:rPr>
                        <a:t>Monoamin</a:t>
                      </a:r>
                      <a:r>
                        <a:rPr lang="sv-SE" sz="1200" kern="1200" dirty="0">
                          <a:effectLst/>
                        </a:rPr>
                        <a:t> </a:t>
                      </a:r>
                      <a:r>
                        <a:rPr lang="sv-SE" sz="1200" kern="1200" dirty="0" err="1">
                          <a:effectLst/>
                        </a:rPr>
                        <a:t>oxidas</a:t>
                      </a:r>
                      <a:r>
                        <a:rPr lang="sv-SE" sz="1200" kern="1200" dirty="0">
                          <a:effectLst/>
                        </a:rPr>
                        <a:t>-hämmare (MAO-hämmare) kan leda till livshotande interaktioner. I det fall man vill påbörja behandling med MAO-hämmare av patient som varit inkluderad i studien, måste man avvakta 5 veckor.</a:t>
                      </a:r>
                    </a:p>
                  </a:txBody>
                  <a:tcPr marL="66313" marR="66313" marT="33160" marB="33160" anchor="ctr"/>
                </a:tc>
                <a:extLst>
                  <a:ext uri="{0D108BD9-81ED-4DB2-BD59-A6C34878D82A}">
                    <a16:rowId xmlns:a16="http://schemas.microsoft.com/office/drawing/2014/main" xmlns="" val="10008"/>
                  </a:ext>
                </a:extLst>
              </a:tr>
              <a:tr h="596834">
                <a:tc>
                  <a:txBody>
                    <a:bodyPr/>
                    <a:lstStyle/>
                    <a:p>
                      <a:r>
                        <a:rPr lang="sv-SE" sz="1200" dirty="0"/>
                        <a:t>9. </a:t>
                      </a:r>
                      <a:r>
                        <a:rPr lang="sv-SE" sz="1200" kern="1200" dirty="0">
                          <a:effectLst/>
                        </a:rPr>
                        <a:t>Pågående depression, eller depression den senaste månaden som krävt SSRI-behandling.</a:t>
                      </a:r>
                      <a:endParaRPr lang="sv-SE" sz="1200" dirty="0"/>
                    </a:p>
                  </a:txBody>
                  <a:tcPr marL="66313" marR="66313" marT="33160" marB="33160" anchor="ctr"/>
                </a:tc>
                <a:extLst>
                  <a:ext uri="{0D108BD9-81ED-4DB2-BD59-A6C34878D82A}">
                    <a16:rowId xmlns:a16="http://schemas.microsoft.com/office/drawing/2014/main" xmlns="" val="10009"/>
                  </a:ext>
                </a:extLst>
              </a:tr>
              <a:tr h="8620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t>10.</a:t>
                      </a:r>
                      <a:r>
                        <a:rPr lang="sv-SE" sz="1200" kern="1200" dirty="0">
                          <a:effectLst/>
                        </a:rPr>
                        <a:t> Samtidigt deltagande i annan klinisk behandlingsstudie (CTIMP).</a:t>
                      </a:r>
                      <a:r>
                        <a:rPr lang="sv-SE" sz="1200" dirty="0">
                          <a:effectLst/>
                        </a:rPr>
                        <a:t> </a:t>
                      </a:r>
                      <a:endParaRPr lang="sv-SE" sz="1200" dirty="0"/>
                    </a:p>
                  </a:txBody>
                  <a:tcPr marL="66313" marR="66313" marT="33160" marB="33160" anchor="ctr"/>
                </a:tc>
                <a:extLst>
                  <a:ext uri="{0D108BD9-81ED-4DB2-BD59-A6C34878D82A}">
                    <a16:rowId xmlns:a16="http://schemas.microsoft.com/office/drawing/2014/main" xmlns="" val="10010"/>
                  </a:ext>
                </a:extLst>
              </a:tr>
            </a:tbl>
          </a:graphicData>
        </a:graphic>
      </p:graphicFrame>
      <p:sp>
        <p:nvSpPr>
          <p:cNvPr id="3" name="Platshållare för bildnummer 2"/>
          <p:cNvSpPr>
            <a:spLocks noGrp="1"/>
          </p:cNvSpPr>
          <p:nvPr>
            <p:ph type="sldNum" sz="quarter" idx="12"/>
          </p:nvPr>
        </p:nvSpPr>
        <p:spPr/>
        <p:txBody>
          <a:bodyPr/>
          <a:lstStyle/>
          <a:p>
            <a:fld id="{59BC4FCE-6F63-C844-AB8C-60C97420DD07}" type="slidenum">
              <a:rPr lang="en-GB" altLang="sv-SE" smtClean="0"/>
              <a:pPr/>
              <a:t>21</a:t>
            </a:fld>
            <a:endParaRPr lang="en-GB" altLang="sv-SE"/>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5"/>
          <p:cNvSpPr>
            <a:spLocks noGrp="1" noChangeArrowheads="1"/>
          </p:cNvSpPr>
          <p:nvPr>
            <p:ph type="body" sz="half" idx="1"/>
          </p:nvPr>
        </p:nvSpPr>
        <p:spPr>
          <a:xfrm>
            <a:off x="827584" y="1340768"/>
            <a:ext cx="4104456" cy="4320480"/>
          </a:xfrm>
          <a:noFill/>
          <a:ln>
            <a:noFill/>
          </a:ln>
        </p:spPr>
        <p:txBody>
          <a:bodyPr/>
          <a:lstStyle/>
          <a:p>
            <a:pPr eaLnBrk="1" hangingPunct="1">
              <a:lnSpc>
                <a:spcPct val="80000"/>
              </a:lnSpc>
              <a:buFontTx/>
              <a:buNone/>
            </a:pPr>
            <a:r>
              <a:rPr lang="sv-SE" sz="1800" dirty="0"/>
              <a:t>	</a:t>
            </a:r>
          </a:p>
          <a:p>
            <a:pPr eaLnBrk="1" hangingPunct="1">
              <a:lnSpc>
                <a:spcPct val="80000"/>
              </a:lnSpc>
              <a:buFontTx/>
              <a:buNone/>
            </a:pPr>
            <a:r>
              <a:rPr lang="sv-SE" sz="2000" b="1" u="sng" dirty="0">
                <a:latin typeface="+mj-lt"/>
              </a:rPr>
              <a:t>Sponsoransvar</a:t>
            </a:r>
          </a:p>
          <a:p>
            <a:pPr eaLnBrk="1" hangingPunct="1">
              <a:lnSpc>
                <a:spcPct val="80000"/>
              </a:lnSpc>
              <a:spcBef>
                <a:spcPts val="1200"/>
              </a:spcBef>
            </a:pPr>
            <a:r>
              <a:rPr lang="sv-SE" sz="2000" dirty="0">
                <a:latin typeface="+mj-lt"/>
              </a:rPr>
              <a:t>Äger studien</a:t>
            </a:r>
          </a:p>
          <a:p>
            <a:pPr eaLnBrk="1" hangingPunct="1">
              <a:lnSpc>
                <a:spcPct val="80000"/>
              </a:lnSpc>
              <a:spcBef>
                <a:spcPts val="1200"/>
              </a:spcBef>
            </a:pPr>
            <a:r>
              <a:rPr lang="sv-SE" sz="2000" dirty="0">
                <a:latin typeface="+mj-lt"/>
              </a:rPr>
              <a:t>Ansökan till Etik och LV</a:t>
            </a:r>
          </a:p>
          <a:p>
            <a:pPr eaLnBrk="1" hangingPunct="1">
              <a:lnSpc>
                <a:spcPct val="80000"/>
              </a:lnSpc>
              <a:spcBef>
                <a:spcPts val="1200"/>
              </a:spcBef>
            </a:pPr>
            <a:r>
              <a:rPr lang="sv-SE" sz="2000" dirty="0">
                <a:latin typeface="+mj-lt"/>
              </a:rPr>
              <a:t>Att medicinsk expertis finns</a:t>
            </a:r>
          </a:p>
          <a:p>
            <a:pPr eaLnBrk="1" hangingPunct="1">
              <a:lnSpc>
                <a:spcPct val="80000"/>
              </a:lnSpc>
              <a:spcBef>
                <a:spcPts val="1200"/>
              </a:spcBef>
            </a:pPr>
            <a:r>
              <a:rPr lang="sv-SE" sz="2000" dirty="0">
                <a:latin typeface="+mj-lt"/>
              </a:rPr>
              <a:t>Utser prövare</a:t>
            </a:r>
          </a:p>
          <a:p>
            <a:pPr eaLnBrk="1" hangingPunct="1">
              <a:lnSpc>
                <a:spcPct val="80000"/>
              </a:lnSpc>
              <a:spcBef>
                <a:spcPts val="1200"/>
              </a:spcBef>
            </a:pPr>
            <a:r>
              <a:rPr lang="sv-SE" sz="2000" dirty="0">
                <a:latin typeface="+mj-lt"/>
              </a:rPr>
              <a:t>Prövningsläkemedel</a:t>
            </a:r>
          </a:p>
          <a:p>
            <a:pPr eaLnBrk="1" hangingPunct="1">
              <a:lnSpc>
                <a:spcPct val="80000"/>
              </a:lnSpc>
              <a:spcBef>
                <a:spcPts val="1200"/>
              </a:spcBef>
            </a:pPr>
            <a:r>
              <a:rPr lang="sv-SE" sz="2000" dirty="0">
                <a:latin typeface="+mj-lt"/>
              </a:rPr>
              <a:t>Tar emot biverknings-</a:t>
            </a:r>
            <a:br>
              <a:rPr lang="sv-SE" sz="2000" dirty="0">
                <a:latin typeface="+mj-lt"/>
              </a:rPr>
            </a:br>
            <a:r>
              <a:rPr lang="sv-SE" sz="2000" dirty="0">
                <a:latin typeface="+mj-lt"/>
              </a:rPr>
              <a:t>rapporter och rapporterar</a:t>
            </a:r>
          </a:p>
          <a:p>
            <a:pPr eaLnBrk="1" hangingPunct="1">
              <a:lnSpc>
                <a:spcPct val="80000"/>
              </a:lnSpc>
              <a:spcBef>
                <a:spcPts val="1200"/>
              </a:spcBef>
            </a:pPr>
            <a:r>
              <a:rPr lang="sv-SE" sz="2000" dirty="0">
                <a:latin typeface="+mj-lt"/>
              </a:rPr>
              <a:t>Datahantering</a:t>
            </a:r>
          </a:p>
          <a:p>
            <a:pPr eaLnBrk="1" hangingPunct="1">
              <a:lnSpc>
                <a:spcPct val="80000"/>
              </a:lnSpc>
              <a:spcBef>
                <a:spcPts val="1200"/>
              </a:spcBef>
            </a:pPr>
            <a:r>
              <a:rPr lang="sv-SE" sz="2000" dirty="0">
                <a:latin typeface="+mj-lt"/>
              </a:rPr>
              <a:t>Kvalitetskontroll av studien</a:t>
            </a:r>
          </a:p>
          <a:p>
            <a:pPr eaLnBrk="1" hangingPunct="1">
              <a:lnSpc>
                <a:spcPct val="80000"/>
              </a:lnSpc>
              <a:buFontTx/>
              <a:buNone/>
            </a:pPr>
            <a:endParaRPr lang="sv-SE" sz="2000" dirty="0"/>
          </a:p>
          <a:p>
            <a:pPr eaLnBrk="1" hangingPunct="1">
              <a:lnSpc>
                <a:spcPct val="80000"/>
              </a:lnSpc>
              <a:buFontTx/>
              <a:buChar char="-"/>
            </a:pPr>
            <a:endParaRPr lang="sv-SE" sz="1800" dirty="0"/>
          </a:p>
        </p:txBody>
      </p:sp>
      <p:sp>
        <p:nvSpPr>
          <p:cNvPr id="41987" name="Rectangle 6"/>
          <p:cNvSpPr>
            <a:spLocks noGrp="1" noChangeArrowheads="1"/>
          </p:cNvSpPr>
          <p:nvPr>
            <p:ph type="body" sz="half" idx="2"/>
          </p:nvPr>
        </p:nvSpPr>
        <p:spPr>
          <a:xfrm>
            <a:off x="4607496" y="1340768"/>
            <a:ext cx="3636912" cy="3733800"/>
          </a:xfrm>
          <a:noFill/>
          <a:ln>
            <a:noFill/>
          </a:ln>
        </p:spPr>
        <p:txBody>
          <a:bodyPr/>
          <a:lstStyle/>
          <a:p>
            <a:pPr eaLnBrk="1" hangingPunct="1">
              <a:lnSpc>
                <a:spcPct val="80000"/>
              </a:lnSpc>
              <a:buFontTx/>
              <a:buNone/>
            </a:pPr>
            <a:r>
              <a:rPr lang="sv-SE" sz="1800" dirty="0"/>
              <a:t>	</a:t>
            </a:r>
          </a:p>
          <a:p>
            <a:pPr eaLnBrk="1" hangingPunct="1">
              <a:lnSpc>
                <a:spcPct val="80000"/>
              </a:lnSpc>
              <a:buFontTx/>
              <a:buNone/>
            </a:pPr>
            <a:r>
              <a:rPr lang="sv-SE" sz="2000" b="1" u="sng" dirty="0">
                <a:latin typeface="+mj-lt"/>
              </a:rPr>
              <a:t>Prövaransvar</a:t>
            </a:r>
          </a:p>
          <a:p>
            <a:pPr eaLnBrk="1" hangingPunct="1">
              <a:lnSpc>
                <a:spcPct val="80000"/>
              </a:lnSpc>
              <a:spcBef>
                <a:spcPts val="1200"/>
              </a:spcBef>
              <a:buNone/>
            </a:pPr>
            <a:r>
              <a:rPr lang="sv-SE" sz="1800" dirty="0">
                <a:latin typeface="+mj-lt"/>
              </a:rPr>
              <a:t>Patientansvar</a:t>
            </a:r>
          </a:p>
          <a:p>
            <a:pPr eaLnBrk="1" hangingPunct="1">
              <a:lnSpc>
                <a:spcPct val="80000"/>
              </a:lnSpc>
              <a:spcBef>
                <a:spcPts val="1200"/>
              </a:spcBef>
              <a:buNone/>
            </a:pPr>
            <a:r>
              <a:rPr lang="sv-SE" sz="1800" dirty="0">
                <a:latin typeface="+mj-lt"/>
              </a:rPr>
              <a:t>Resurser på prövningsstället</a:t>
            </a:r>
          </a:p>
          <a:p>
            <a:pPr marL="0" indent="0" eaLnBrk="1" hangingPunct="1">
              <a:lnSpc>
                <a:spcPct val="80000"/>
              </a:lnSpc>
              <a:spcBef>
                <a:spcPts val="1200"/>
              </a:spcBef>
              <a:buNone/>
            </a:pPr>
            <a:r>
              <a:rPr lang="sv-SE" sz="1800" dirty="0">
                <a:latin typeface="+mj-lt"/>
              </a:rPr>
              <a:t>Kvalifikationer i studieteamet</a:t>
            </a:r>
          </a:p>
          <a:p>
            <a:pPr eaLnBrk="1" hangingPunct="1">
              <a:lnSpc>
                <a:spcPct val="80000"/>
              </a:lnSpc>
              <a:spcBef>
                <a:spcPts val="1200"/>
              </a:spcBef>
              <a:buNone/>
            </a:pPr>
            <a:r>
              <a:rPr lang="sv-SE" sz="1800" dirty="0">
                <a:latin typeface="+mj-lt"/>
              </a:rPr>
              <a:t>Inhämtar samtycke</a:t>
            </a:r>
          </a:p>
          <a:p>
            <a:pPr eaLnBrk="1" hangingPunct="1">
              <a:lnSpc>
                <a:spcPct val="80000"/>
              </a:lnSpc>
              <a:spcBef>
                <a:spcPts val="1200"/>
              </a:spcBef>
              <a:buNone/>
            </a:pPr>
            <a:r>
              <a:rPr lang="sv-SE" sz="1800" dirty="0">
                <a:latin typeface="+mj-lt"/>
              </a:rPr>
              <a:t>Biverkningsrapportering</a:t>
            </a:r>
          </a:p>
          <a:p>
            <a:pPr eaLnBrk="1" hangingPunct="1">
              <a:lnSpc>
                <a:spcPct val="80000"/>
              </a:lnSpc>
            </a:pPr>
            <a:endParaRPr lang="sv-SE" sz="2400" dirty="0">
              <a:latin typeface="+mj-lt"/>
            </a:endParaRPr>
          </a:p>
          <a:p>
            <a:pPr eaLnBrk="1" hangingPunct="1">
              <a:lnSpc>
                <a:spcPct val="80000"/>
              </a:lnSpc>
              <a:buFontTx/>
              <a:buChar char="-"/>
            </a:pPr>
            <a:endParaRPr lang="sv-SE" sz="1800" dirty="0"/>
          </a:p>
          <a:p>
            <a:pPr eaLnBrk="1" hangingPunct="1">
              <a:lnSpc>
                <a:spcPct val="80000"/>
              </a:lnSpc>
              <a:buFontTx/>
              <a:buChar char="-"/>
            </a:pPr>
            <a:endParaRPr lang="sv-SE" sz="1800" dirty="0"/>
          </a:p>
          <a:p>
            <a:pPr eaLnBrk="1" hangingPunct="1">
              <a:lnSpc>
                <a:spcPct val="80000"/>
              </a:lnSpc>
              <a:buFontTx/>
              <a:buChar char="-"/>
            </a:pPr>
            <a:endParaRPr lang="sv-SE" sz="1800" dirty="0"/>
          </a:p>
        </p:txBody>
      </p:sp>
      <p:sp>
        <p:nvSpPr>
          <p:cNvPr id="41988" name="textruta 3"/>
          <p:cNvSpPr txBox="1">
            <a:spLocks noChangeArrowheads="1"/>
          </p:cNvSpPr>
          <p:nvPr/>
        </p:nvSpPr>
        <p:spPr bwMode="auto">
          <a:xfrm>
            <a:off x="1115616" y="548680"/>
            <a:ext cx="8028384" cy="646331"/>
          </a:xfrm>
          <a:prstGeom prst="rect">
            <a:avLst/>
          </a:prstGeom>
          <a:noFill/>
          <a:ln w="9525">
            <a:noFill/>
            <a:miter lim="800000"/>
            <a:headEnd/>
            <a:tailEnd/>
          </a:ln>
        </p:spPr>
        <p:txBody>
          <a:bodyPr wrap="square">
            <a:spAutoFit/>
          </a:bodyPr>
          <a:lstStyle/>
          <a:p>
            <a:pPr algn="ctr" eaLnBrk="1" hangingPunct="1"/>
            <a:r>
              <a:rPr lang="sv-SE" sz="3600" b="1" dirty="0">
                <a:solidFill>
                  <a:srgbClr val="24275E"/>
                </a:solidFill>
                <a:latin typeface="Arial"/>
                <a:ea typeface=""/>
              </a:rPr>
              <a:t>Ansvar Sponsor vs Prövare</a:t>
            </a:r>
          </a:p>
        </p:txBody>
      </p:sp>
    </p:spTree>
    <p:extLst>
      <p:ext uri="{BB962C8B-B14F-4D97-AF65-F5344CB8AC3E}">
        <p14:creationId xmlns:p14="http://schemas.microsoft.com/office/powerpoint/2010/main" xmlns="" val="1280784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258888" y="1412875"/>
            <a:ext cx="7313612" cy="1143000"/>
          </a:xfrm>
        </p:spPr>
        <p:txBody>
          <a:bodyPr/>
          <a:lstStyle/>
          <a:p>
            <a:pPr eaLnBrk="1" hangingPunct="1"/>
            <a:r>
              <a:rPr lang="en-GB" altLang="sv-SE" sz="3200">
                <a:ea typeface="MS PGothic" charset="-128"/>
              </a:rPr>
              <a:t>Patienter som inte kan svälja</a:t>
            </a:r>
            <a:endParaRPr lang="en-US" altLang="sv-SE" sz="3200">
              <a:ea typeface="MS PGothic" charset="-128"/>
            </a:endParaRPr>
          </a:p>
        </p:txBody>
      </p:sp>
      <p:sp>
        <p:nvSpPr>
          <p:cNvPr id="63490" name="Rectangle 3"/>
          <p:cNvSpPr>
            <a:spLocks noGrp="1" noChangeArrowheads="1"/>
          </p:cNvSpPr>
          <p:nvPr>
            <p:ph type="body" idx="1"/>
          </p:nvPr>
        </p:nvSpPr>
        <p:spPr>
          <a:xfrm>
            <a:off x="1331913" y="2708275"/>
            <a:ext cx="7313612" cy="2447925"/>
          </a:xfrm>
        </p:spPr>
        <p:txBody>
          <a:bodyPr/>
          <a:lstStyle/>
          <a:p>
            <a:pPr marL="609600" indent="-609600" eaLnBrk="1" hangingPunct="1">
              <a:lnSpc>
                <a:spcPct val="150000"/>
              </a:lnSpc>
              <a:buFont typeface="Wingdings" charset="2"/>
              <a:buNone/>
            </a:pPr>
            <a:r>
              <a:rPr lang="en-GB" altLang="sv-SE" sz="1800">
                <a:ea typeface="MS PGothic" charset="-128"/>
              </a:rPr>
              <a:t>Läkemedlet kan ges i v-sond eller PEG</a:t>
            </a:r>
          </a:p>
          <a:p>
            <a:pPr marL="609600" indent="-609600" eaLnBrk="1" hangingPunct="1">
              <a:lnSpc>
                <a:spcPct val="150000"/>
              </a:lnSpc>
            </a:pPr>
            <a:r>
              <a:rPr lang="en-GB" altLang="sv-SE" sz="1800">
                <a:ea typeface="MS PGothic" charset="-128"/>
              </a:rPr>
              <a:t>Öppna kapseln och blanda innehållet med 30 ml vatten </a:t>
            </a:r>
          </a:p>
          <a:p>
            <a:pPr marL="609600" indent="-609600" eaLnBrk="1" hangingPunct="1">
              <a:lnSpc>
                <a:spcPct val="150000"/>
              </a:lnSpc>
            </a:pPr>
            <a:r>
              <a:rPr lang="en-GB" altLang="sv-SE" sz="1800">
                <a:ea typeface="MS PGothic" charset="-128"/>
              </a:rPr>
              <a:t>Ge lösningen via sonden</a:t>
            </a:r>
          </a:p>
          <a:p>
            <a:pPr marL="609600" indent="-609600" eaLnBrk="1" hangingPunct="1">
              <a:lnSpc>
                <a:spcPct val="150000"/>
              </a:lnSpc>
            </a:pPr>
            <a:r>
              <a:rPr lang="en-GB" altLang="sv-SE" sz="1800">
                <a:ea typeface="MS PGothic" charset="-128"/>
              </a:rPr>
              <a:t>Efterspola med 30 ml vatten </a:t>
            </a:r>
            <a:endParaRPr lang="en-US" altLang="sv-SE" sz="1800">
              <a:ea typeface="MS PGothic" charset="-128"/>
            </a:endParaRPr>
          </a:p>
        </p:txBody>
      </p:sp>
      <p:sp>
        <p:nvSpPr>
          <p:cNvPr id="63491" name="Rectangle 2"/>
          <p:cNvSpPr txBox="1">
            <a:spLocks noChangeArrowheads="1"/>
          </p:cNvSpPr>
          <p:nvPr/>
        </p:nvSpPr>
        <p:spPr bwMode="auto">
          <a:xfrm>
            <a:off x="1258888" y="4941888"/>
            <a:ext cx="731361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GB" altLang="sv-SE" dirty="0" err="1">
                <a:solidFill>
                  <a:schemeClr val="tx2"/>
                </a:solidFill>
              </a:rPr>
              <a:t>Kan</a:t>
            </a:r>
            <a:r>
              <a:rPr lang="en-GB" altLang="sv-SE" dirty="0">
                <a:solidFill>
                  <a:schemeClr val="tx2"/>
                </a:solidFill>
              </a:rPr>
              <a:t> </a:t>
            </a:r>
            <a:r>
              <a:rPr lang="en-GB" altLang="sv-SE" dirty="0" err="1">
                <a:solidFill>
                  <a:schemeClr val="tx2"/>
                </a:solidFill>
              </a:rPr>
              <a:t>ges</a:t>
            </a:r>
            <a:r>
              <a:rPr lang="en-GB" altLang="sv-SE" dirty="0">
                <a:solidFill>
                  <a:schemeClr val="tx2"/>
                </a:solidFill>
              </a:rPr>
              <a:t> </a:t>
            </a:r>
            <a:r>
              <a:rPr lang="en-GB" altLang="sv-SE" dirty="0" err="1">
                <a:solidFill>
                  <a:schemeClr val="tx2"/>
                </a:solidFill>
              </a:rPr>
              <a:t>i</a:t>
            </a:r>
            <a:r>
              <a:rPr lang="en-GB" altLang="sv-SE" dirty="0">
                <a:solidFill>
                  <a:schemeClr val="tx2"/>
                </a:solidFill>
              </a:rPr>
              <a:t> </a:t>
            </a:r>
            <a:r>
              <a:rPr lang="en-GB" altLang="sv-SE" dirty="0" err="1">
                <a:solidFill>
                  <a:schemeClr val="tx2"/>
                </a:solidFill>
              </a:rPr>
              <a:t>lämplig</a:t>
            </a:r>
            <a:r>
              <a:rPr lang="en-GB" altLang="sv-SE" dirty="0">
                <a:solidFill>
                  <a:schemeClr val="tx2"/>
                </a:solidFill>
              </a:rPr>
              <a:t> </a:t>
            </a:r>
            <a:r>
              <a:rPr lang="en-GB" altLang="sv-SE" dirty="0" err="1">
                <a:solidFill>
                  <a:schemeClr val="tx2"/>
                </a:solidFill>
              </a:rPr>
              <a:t>föda</a:t>
            </a:r>
            <a:endParaRPr lang="en-US" altLang="sv-SE" dirty="0">
              <a:solidFill>
                <a:schemeClr val="tx2"/>
              </a:solidFill>
            </a:endParaRPr>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23</a:t>
            </a:fld>
            <a:endParaRPr lang="en-GB" altLang="sv-SE"/>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txBox="1">
            <a:spLocks noChangeArrowheads="1"/>
          </p:cNvSpPr>
          <p:nvPr/>
        </p:nvSpPr>
        <p:spPr bwMode="auto">
          <a:xfrm>
            <a:off x="2471438" y="5661248"/>
            <a:ext cx="4103687"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GB" altLang="sv-SE" sz="1600" dirty="0" err="1">
                <a:solidFill>
                  <a:schemeClr val="tx2"/>
                </a:solidFill>
              </a:rPr>
              <a:t>Varje</a:t>
            </a:r>
            <a:r>
              <a:rPr lang="en-GB" altLang="sv-SE" sz="1600" dirty="0">
                <a:solidFill>
                  <a:schemeClr val="tx2"/>
                </a:solidFill>
              </a:rPr>
              <a:t> patient </a:t>
            </a:r>
            <a:r>
              <a:rPr lang="en-GB" altLang="sv-SE" sz="1600" dirty="0" err="1">
                <a:solidFill>
                  <a:schemeClr val="tx2"/>
                </a:solidFill>
              </a:rPr>
              <a:t>får</a:t>
            </a:r>
            <a:r>
              <a:rPr lang="en-GB" altLang="sv-SE" sz="1600" dirty="0">
                <a:solidFill>
                  <a:schemeClr val="tx2"/>
                </a:solidFill>
              </a:rPr>
              <a:t> </a:t>
            </a:r>
            <a:r>
              <a:rPr lang="en-GB" altLang="sv-SE" sz="1600" dirty="0" err="1">
                <a:solidFill>
                  <a:schemeClr val="tx2"/>
                </a:solidFill>
              </a:rPr>
              <a:t>två</a:t>
            </a:r>
            <a:r>
              <a:rPr lang="en-GB" altLang="sv-SE" sz="1600" dirty="0">
                <a:solidFill>
                  <a:schemeClr val="tx2"/>
                </a:solidFill>
              </a:rPr>
              <a:t> </a:t>
            </a:r>
            <a:r>
              <a:rPr lang="en-GB" altLang="sv-SE" sz="1600" dirty="0" err="1">
                <a:solidFill>
                  <a:schemeClr val="tx2"/>
                </a:solidFill>
              </a:rPr>
              <a:t>burkar</a:t>
            </a:r>
            <a:r>
              <a:rPr lang="en-GB" altLang="sv-SE" sz="1600" dirty="0">
                <a:solidFill>
                  <a:schemeClr val="tx2"/>
                </a:solidFill>
              </a:rPr>
              <a:t>.</a:t>
            </a:r>
            <a:br>
              <a:rPr lang="en-GB" altLang="sv-SE" sz="1600" dirty="0">
                <a:solidFill>
                  <a:schemeClr val="tx2"/>
                </a:solidFill>
              </a:rPr>
            </a:br>
            <a:r>
              <a:rPr lang="en-GB" altLang="sv-SE" sz="1600" dirty="0">
                <a:solidFill>
                  <a:schemeClr val="tx2"/>
                </a:solidFill>
              </a:rPr>
              <a:t>100 </a:t>
            </a:r>
            <a:r>
              <a:rPr lang="en-GB" altLang="sv-SE" sz="1600" dirty="0" err="1">
                <a:solidFill>
                  <a:schemeClr val="tx2"/>
                </a:solidFill>
              </a:rPr>
              <a:t>kapslar</a:t>
            </a:r>
            <a:r>
              <a:rPr lang="en-GB" altLang="sv-SE" sz="1600" dirty="0">
                <a:solidFill>
                  <a:schemeClr val="tx2"/>
                </a:solidFill>
              </a:rPr>
              <a:t> </a:t>
            </a:r>
            <a:r>
              <a:rPr lang="en-GB" altLang="sv-SE" sz="1600" dirty="0" err="1">
                <a:solidFill>
                  <a:schemeClr val="tx2"/>
                </a:solidFill>
              </a:rPr>
              <a:t>i</a:t>
            </a:r>
            <a:r>
              <a:rPr lang="en-GB" altLang="sv-SE" sz="1600" dirty="0">
                <a:solidFill>
                  <a:schemeClr val="tx2"/>
                </a:solidFill>
              </a:rPr>
              <a:t> </a:t>
            </a:r>
            <a:r>
              <a:rPr lang="en-GB" altLang="sv-SE" sz="1600" dirty="0" err="1">
                <a:solidFill>
                  <a:schemeClr val="tx2"/>
                </a:solidFill>
              </a:rPr>
              <a:t>varje</a:t>
            </a:r>
            <a:r>
              <a:rPr lang="en-GB" altLang="sv-SE" sz="1600" dirty="0">
                <a:solidFill>
                  <a:schemeClr val="tx2"/>
                </a:solidFill>
              </a:rPr>
              <a:t> </a:t>
            </a:r>
            <a:r>
              <a:rPr lang="en-GB" altLang="sv-SE" sz="1600" dirty="0" err="1">
                <a:solidFill>
                  <a:schemeClr val="tx2"/>
                </a:solidFill>
              </a:rPr>
              <a:t>burk</a:t>
            </a:r>
            <a:endParaRPr lang="en-US" altLang="sv-SE" sz="1600" dirty="0">
              <a:solidFill>
                <a:schemeClr val="tx2"/>
              </a:solidFill>
            </a:endParaRPr>
          </a:p>
        </p:txBody>
      </p:sp>
      <p:pic>
        <p:nvPicPr>
          <p:cNvPr id="65538" name="Bildobjekt 4" descr="EFFECTS läkemedel 1 patient.JPG"/>
          <p:cNvPicPr>
            <a:picLocks noChangeAspect="1"/>
          </p:cNvPicPr>
          <p:nvPr/>
        </p:nvPicPr>
        <p:blipFill>
          <a:blip r:embed="rId3">
            <a:extLst>
              <a:ext uri="{28A0092B-C50C-407E-A947-70E740481C1C}">
                <a14:useLocalDpi xmlns:a14="http://schemas.microsoft.com/office/drawing/2010/main" xmlns="" val="0"/>
              </a:ext>
            </a:extLst>
          </a:blip>
          <a:srcRect l="26941" t="13579" r="23431" b="4555"/>
          <a:stretch>
            <a:fillRect/>
          </a:stretch>
        </p:blipFill>
        <p:spPr bwMode="auto">
          <a:xfrm>
            <a:off x="2484438" y="1628775"/>
            <a:ext cx="4051300" cy="375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latshållare för bildnummer 1"/>
          <p:cNvSpPr>
            <a:spLocks noGrp="1"/>
          </p:cNvSpPr>
          <p:nvPr>
            <p:ph type="sldNum" sz="quarter" idx="12"/>
          </p:nvPr>
        </p:nvSpPr>
        <p:spPr/>
        <p:txBody>
          <a:bodyPr/>
          <a:lstStyle/>
          <a:p>
            <a:fld id="{7B0DE51E-5A19-F045-83EA-B422067C84A8}" type="slidenum">
              <a:rPr lang="en-GB" altLang="sv-SE" smtClean="0"/>
              <a:pPr/>
              <a:t>24</a:t>
            </a:fld>
            <a:endParaRPr lang="en-GB" altLang="sv-SE"/>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51050" y="5949950"/>
            <a:ext cx="4105275" cy="350838"/>
          </a:xfrm>
          <a:prstGeom prst="rect">
            <a:avLst/>
          </a:prstGeom>
          <a:noFill/>
          <a:ln>
            <a:noFill/>
          </a:ln>
          <a:effectLst/>
          <a:extLst/>
        </p:spPr>
        <p:txBody>
          <a:bodyPr anchor="b"/>
          <a:lstStyle>
            <a:lvl1pPr algn="l" rtl="0" eaLnBrk="0" fontAlgn="base" hangingPunct="0">
              <a:spcBef>
                <a:spcPct val="0"/>
              </a:spcBef>
              <a:spcAft>
                <a:spcPct val="0"/>
              </a:spcAft>
              <a:defRPr sz="3600">
                <a:solidFill>
                  <a:schemeClr val="tx2"/>
                </a:solidFill>
                <a:latin typeface="+mj-lt"/>
                <a:ea typeface="+mj-ea"/>
                <a:cs typeface="ＭＳ Ｐゴシック" charset="0"/>
              </a:defRPr>
            </a:lvl1pPr>
            <a:lvl2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Arial" charset="0"/>
                <a:ea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defRPr>
            </a:lvl9pPr>
          </a:lstStyle>
          <a:p>
            <a:pPr eaLnBrk="1" hangingPunct="1">
              <a:defRPr/>
            </a:pPr>
            <a:r>
              <a:rPr lang="en-GB" sz="1600" dirty="0" err="1">
                <a:cs typeface="+mj-cs"/>
              </a:rPr>
              <a:t>Kapslar</a:t>
            </a:r>
            <a:r>
              <a:rPr lang="en-GB" sz="1600" dirty="0">
                <a:cs typeface="+mj-cs"/>
              </a:rPr>
              <a:t>, </a:t>
            </a:r>
            <a:r>
              <a:rPr lang="en-GB" sz="1600" dirty="0" err="1">
                <a:cs typeface="+mj-cs"/>
              </a:rPr>
              <a:t>fuktansamlare</a:t>
            </a:r>
            <a:r>
              <a:rPr lang="en-GB" sz="1600" dirty="0">
                <a:cs typeface="+mj-cs"/>
              </a:rPr>
              <a:t> </a:t>
            </a:r>
            <a:r>
              <a:rPr lang="en-GB" sz="1600" dirty="0" err="1">
                <a:cs typeface="+mj-cs"/>
              </a:rPr>
              <a:t>och</a:t>
            </a:r>
            <a:r>
              <a:rPr lang="en-GB" sz="1600" dirty="0">
                <a:cs typeface="+mj-cs"/>
              </a:rPr>
              <a:t> </a:t>
            </a:r>
            <a:r>
              <a:rPr lang="en-GB" sz="1600" dirty="0" err="1">
                <a:cs typeface="+mj-cs"/>
              </a:rPr>
              <a:t>burk</a:t>
            </a:r>
            <a:r>
              <a:rPr lang="en-GB" sz="1600" dirty="0">
                <a:cs typeface="+mj-cs"/>
              </a:rPr>
              <a:t>.</a:t>
            </a:r>
            <a:endParaRPr lang="en-US" sz="1600" dirty="0">
              <a:cs typeface="+mj-cs"/>
            </a:endParaRPr>
          </a:p>
        </p:txBody>
      </p:sp>
      <p:pic>
        <p:nvPicPr>
          <p:cNvPr id="67586" name="Bildobjekt 1" descr="EFFECTS kapslar och burk.JPG"/>
          <p:cNvPicPr>
            <a:picLocks noChangeAspect="1"/>
          </p:cNvPicPr>
          <p:nvPr/>
        </p:nvPicPr>
        <p:blipFill>
          <a:blip r:embed="rId3">
            <a:extLst>
              <a:ext uri="{28A0092B-C50C-407E-A947-70E740481C1C}">
                <a14:useLocalDpi xmlns:a14="http://schemas.microsoft.com/office/drawing/2010/main" xmlns="" val="0"/>
              </a:ext>
            </a:extLst>
          </a:blip>
          <a:srcRect l="28918" r="14554" b="15448"/>
          <a:stretch>
            <a:fillRect/>
          </a:stretch>
        </p:blipFill>
        <p:spPr bwMode="auto">
          <a:xfrm>
            <a:off x="2051050" y="1557338"/>
            <a:ext cx="5168900" cy="434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Platshållare för bildnummer 1"/>
          <p:cNvSpPr>
            <a:spLocks noGrp="1"/>
          </p:cNvSpPr>
          <p:nvPr>
            <p:ph type="sldNum" sz="quarter" idx="12"/>
          </p:nvPr>
        </p:nvSpPr>
        <p:spPr/>
        <p:txBody>
          <a:bodyPr/>
          <a:lstStyle/>
          <a:p>
            <a:fld id="{7B0DE51E-5A19-F045-83EA-B422067C84A8}" type="slidenum">
              <a:rPr lang="en-GB" altLang="sv-SE" smtClean="0"/>
              <a:pPr/>
              <a:t>25</a:t>
            </a:fld>
            <a:endParaRPr lang="en-GB" altLang="sv-SE"/>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1258888" y="2060575"/>
            <a:ext cx="7313612" cy="1143000"/>
          </a:xfrm>
        </p:spPr>
        <p:txBody>
          <a:bodyPr anchor="ctr"/>
          <a:lstStyle/>
          <a:p>
            <a:pPr eaLnBrk="1" hangingPunct="1"/>
            <a:r>
              <a:rPr lang="en-GB" altLang="sv-SE" sz="3200">
                <a:ea typeface="MS PGothic" charset="-128"/>
              </a:rPr>
              <a:t>Om depression inträffar under studien</a:t>
            </a:r>
            <a:endParaRPr lang="en-US" altLang="sv-SE" sz="3200">
              <a:ea typeface="MS PGothic" charset="-128"/>
            </a:endParaRPr>
          </a:p>
        </p:txBody>
      </p:sp>
      <p:sp>
        <p:nvSpPr>
          <p:cNvPr id="71682" name="Rectangle 3"/>
          <p:cNvSpPr>
            <a:spLocks noGrp="1" noChangeArrowheads="1"/>
          </p:cNvSpPr>
          <p:nvPr>
            <p:ph type="body" idx="4294967295"/>
          </p:nvPr>
        </p:nvSpPr>
        <p:spPr>
          <a:xfrm>
            <a:off x="1258888" y="3213100"/>
            <a:ext cx="7313612" cy="2808288"/>
          </a:xfrm>
        </p:spPr>
        <p:txBody>
          <a:bodyPr/>
          <a:lstStyle/>
          <a:p>
            <a:pPr eaLnBrk="1" hangingPunct="1">
              <a:lnSpc>
                <a:spcPct val="150000"/>
              </a:lnSpc>
            </a:pPr>
            <a:r>
              <a:rPr lang="en-GB" altLang="sv-SE" sz="1800">
                <a:ea typeface="MS PGothic" charset="-128"/>
              </a:rPr>
              <a:t>Kliniska bedömning av lokalt center, ev psykiaterbedömning</a:t>
            </a:r>
          </a:p>
          <a:p>
            <a:pPr eaLnBrk="1" hangingPunct="1">
              <a:lnSpc>
                <a:spcPct val="150000"/>
              </a:lnSpc>
            </a:pPr>
            <a:r>
              <a:rPr lang="en-GB" altLang="sv-SE" sz="1800">
                <a:ea typeface="MS PGothic" charset="-128"/>
              </a:rPr>
              <a:t>Fortsätta med studieläkemedel och lägga till mirtazapin</a:t>
            </a:r>
            <a:endParaRPr lang="en-US" altLang="sv-SE" sz="1800">
              <a:ea typeface="MS PGothic" charset="-128"/>
            </a:endParaRP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26</a:t>
            </a:fld>
            <a:endParaRPr lang="en-GB" altLang="sv-SE"/>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Bildobjekt 1" descr="2013-07-03_EFFECTS forskningsplan_v4.2. 2013-06-28.pdf (sida 23 av 58).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701800" y="2062163"/>
            <a:ext cx="6465888" cy="359410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2706" name="Text Box 4"/>
          <p:cNvSpPr txBox="1">
            <a:spLocks/>
          </p:cNvSpPr>
          <p:nvPr/>
        </p:nvSpPr>
        <p:spPr bwMode="auto">
          <a:xfrm>
            <a:off x="1381125" y="1395413"/>
            <a:ext cx="6583363" cy="34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spcBef>
                <a:spcPct val="50000"/>
              </a:spcBef>
            </a:pPr>
            <a:r>
              <a:rPr lang="sv-SE" altLang="sv-SE" sz="1800">
                <a:solidFill>
                  <a:srgbClr val="000000"/>
                </a:solidFill>
              </a:rPr>
              <a:t>Studieflödesschema</a:t>
            </a: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27</a:t>
            </a:fld>
            <a:endParaRPr lang="en-GB" altLang="sv-SE"/>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l 11"/>
          <p:cNvGraphicFramePr>
            <a:graphicFrameLocks noGrp="1"/>
          </p:cNvGraphicFramePr>
          <p:nvPr>
            <p:extLst>
              <p:ext uri="{D42A27DB-BD31-4B8C-83A1-F6EECF244321}">
                <p14:modId xmlns:p14="http://schemas.microsoft.com/office/powerpoint/2010/main" xmlns="" val="1147444151"/>
              </p:ext>
            </p:extLst>
          </p:nvPr>
        </p:nvGraphicFramePr>
        <p:xfrm>
          <a:off x="1488529" y="1874096"/>
          <a:ext cx="6683871" cy="4651248"/>
        </p:xfrm>
        <a:graphic>
          <a:graphicData uri="http://schemas.openxmlformats.org/drawingml/2006/table">
            <a:tbl>
              <a:tblPr firstRow="1" bandRow="1">
                <a:tableStyleId>{3C2FFA5D-87B4-456A-9821-1D502468CF0F}</a:tableStyleId>
              </a:tblPr>
              <a:tblGrid>
                <a:gridCol w="1336685">
                  <a:extLst>
                    <a:ext uri="{9D8B030D-6E8A-4147-A177-3AD203B41FA5}">
                      <a16:colId xmlns:a16="http://schemas.microsoft.com/office/drawing/2014/main" xmlns="" val="20000"/>
                    </a:ext>
                  </a:extLst>
                </a:gridCol>
                <a:gridCol w="5347186">
                  <a:extLst>
                    <a:ext uri="{9D8B030D-6E8A-4147-A177-3AD203B41FA5}">
                      <a16:colId xmlns:a16="http://schemas.microsoft.com/office/drawing/2014/main" xmlns="" val="20001"/>
                    </a:ext>
                  </a:extLst>
                </a:gridCol>
              </a:tblGrid>
              <a:tr h="664464">
                <a:tc>
                  <a:txBody>
                    <a:bodyPr/>
                    <a:lstStyle/>
                    <a:p>
                      <a:r>
                        <a:rPr lang="sv-SE" sz="1300" dirty="0"/>
                        <a:t>Tidpunkt</a:t>
                      </a:r>
                    </a:p>
                  </a:txBody>
                  <a:tcPr marL="64296" marR="64296" marT="32144" marB="32144" anchor="ctr"/>
                </a:tc>
                <a:tc>
                  <a:txBody>
                    <a:bodyPr/>
                    <a:lstStyle/>
                    <a:p>
                      <a:r>
                        <a:rPr lang="sv-SE" sz="1300" dirty="0"/>
                        <a:t>Uppföljning/syfte/tidsåtgång/lokalt</a:t>
                      </a:r>
                      <a:r>
                        <a:rPr lang="sv-SE" sz="1300" baseline="0" dirty="0"/>
                        <a:t> vs centralt</a:t>
                      </a:r>
                      <a:endParaRPr lang="sv-SE" sz="1300" dirty="0"/>
                    </a:p>
                  </a:txBody>
                  <a:tcPr marL="64296" marR="64296" marT="32144" marB="32144" anchor="ctr"/>
                </a:tc>
                <a:extLst>
                  <a:ext uri="{0D108BD9-81ED-4DB2-BD59-A6C34878D82A}">
                    <a16:rowId xmlns:a16="http://schemas.microsoft.com/office/drawing/2014/main" xmlns="" val="10000"/>
                  </a:ext>
                </a:extLst>
              </a:tr>
              <a:tr h="664464">
                <a:tc>
                  <a:txBody>
                    <a:bodyPr/>
                    <a:lstStyle/>
                    <a:p>
                      <a:r>
                        <a:rPr lang="sv-SE" sz="1300" dirty="0"/>
                        <a:t>1 vecka</a:t>
                      </a:r>
                    </a:p>
                  </a:txBody>
                  <a:tcPr marL="64296" marR="64296" marT="32144" marB="32144" anchor="ctr"/>
                </a:tc>
                <a:tc>
                  <a:txBody>
                    <a:bodyPr/>
                    <a:lstStyle/>
                    <a:p>
                      <a:r>
                        <a:rPr lang="sv-SE" sz="1300" dirty="0"/>
                        <a:t>Telefon.</a:t>
                      </a:r>
                      <a:r>
                        <a:rPr lang="sv-SE" sz="1300" baseline="0" dirty="0"/>
                        <a:t> Hur patienten mår. Följsamhet. 5-10 min. </a:t>
                      </a:r>
                      <a:r>
                        <a:rPr lang="sv-SE" sz="1300" b="1" baseline="0" dirty="0"/>
                        <a:t>LOKALT</a:t>
                      </a:r>
                      <a:endParaRPr lang="sv-SE" sz="1300" b="1" dirty="0"/>
                    </a:p>
                  </a:txBody>
                  <a:tcPr marL="64296" marR="64296" marT="32144" marB="32144" anchor="ctr"/>
                </a:tc>
                <a:extLst>
                  <a:ext uri="{0D108BD9-81ED-4DB2-BD59-A6C34878D82A}">
                    <a16:rowId xmlns:a16="http://schemas.microsoft.com/office/drawing/2014/main" xmlns="" val="10001"/>
                  </a:ext>
                </a:extLst>
              </a:tr>
              <a:tr h="664464">
                <a:tc>
                  <a:txBody>
                    <a:bodyPr/>
                    <a:lstStyle/>
                    <a:p>
                      <a:r>
                        <a:rPr lang="sv-SE" sz="1300" dirty="0"/>
                        <a:t>1 månad</a:t>
                      </a:r>
                    </a:p>
                  </a:txBody>
                  <a:tcPr marL="64296" marR="64296" marT="32144" marB="3214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300" dirty="0"/>
                        <a:t>Telefon.</a:t>
                      </a:r>
                      <a:r>
                        <a:rPr lang="sv-SE" sz="1300" baseline="0" dirty="0"/>
                        <a:t> Hur patienten mår. Följsamhet. 5-10 min. </a:t>
                      </a:r>
                      <a:r>
                        <a:rPr lang="sv-SE" sz="1300" b="1" baseline="0" dirty="0"/>
                        <a:t>LOKALT</a:t>
                      </a:r>
                      <a:endParaRPr lang="sv-SE" sz="1300" b="1" dirty="0"/>
                    </a:p>
                  </a:txBody>
                  <a:tcPr marL="64296" marR="64296" marT="32144" marB="32144" anchor="ctr"/>
                </a:tc>
                <a:extLst>
                  <a:ext uri="{0D108BD9-81ED-4DB2-BD59-A6C34878D82A}">
                    <a16:rowId xmlns:a16="http://schemas.microsoft.com/office/drawing/2014/main" xmlns="" val="10002"/>
                  </a:ext>
                </a:extLst>
              </a:tr>
              <a:tr h="664464">
                <a:tc>
                  <a:txBody>
                    <a:bodyPr/>
                    <a:lstStyle/>
                    <a:p>
                      <a:r>
                        <a:rPr lang="sv-SE" sz="1300" dirty="0"/>
                        <a:t>3 månader</a:t>
                      </a:r>
                    </a:p>
                  </a:txBody>
                  <a:tcPr marL="64296" marR="64296" marT="32144" marB="32144" anchor="ctr"/>
                </a:tc>
                <a:tc>
                  <a:txBody>
                    <a:bodyPr/>
                    <a:lstStyle/>
                    <a:p>
                      <a:r>
                        <a:rPr lang="sv-SE" sz="1300" dirty="0"/>
                        <a:t>Återbesök. Depressionsskattning. 30 minuter. </a:t>
                      </a:r>
                      <a:r>
                        <a:rPr lang="sv-SE" sz="1300" b="1" dirty="0"/>
                        <a:t>LOKALT</a:t>
                      </a:r>
                    </a:p>
                  </a:txBody>
                  <a:tcPr marL="64296" marR="64296" marT="32144" marB="32144" anchor="ctr"/>
                </a:tc>
                <a:extLst>
                  <a:ext uri="{0D108BD9-81ED-4DB2-BD59-A6C34878D82A}">
                    <a16:rowId xmlns:a16="http://schemas.microsoft.com/office/drawing/2014/main" xmlns="" val="10003"/>
                  </a:ext>
                </a:extLst>
              </a:tr>
              <a:tr h="664464">
                <a:tc>
                  <a:txBody>
                    <a:bodyPr/>
                    <a:lstStyle/>
                    <a:p>
                      <a:r>
                        <a:rPr lang="sv-SE" sz="1300" dirty="0"/>
                        <a:t>6 månader</a:t>
                      </a:r>
                    </a:p>
                  </a:txBody>
                  <a:tcPr marL="64296" marR="64296" marT="32144" marB="32144" anchor="ctr"/>
                </a:tc>
                <a:tc>
                  <a:txBody>
                    <a:bodyPr/>
                    <a:lstStyle/>
                    <a:p>
                      <a:r>
                        <a:rPr lang="sv-SE" sz="1300" dirty="0"/>
                        <a:t>Återbesök. Depression (DSM-IV och MADRS), </a:t>
                      </a:r>
                      <a:r>
                        <a:rPr lang="sv-SE" sz="1300" dirty="0" err="1"/>
                        <a:t>MoCA</a:t>
                      </a:r>
                      <a:r>
                        <a:rPr lang="sv-SE" sz="1300" dirty="0"/>
                        <a:t>, NIHSS mm. 60 minuter. </a:t>
                      </a:r>
                      <a:r>
                        <a:rPr lang="sv-SE" sz="1300" b="1" dirty="0"/>
                        <a:t>LOKALT</a:t>
                      </a:r>
                      <a:r>
                        <a:rPr lang="sv-SE" sz="1300" dirty="0"/>
                        <a:t/>
                      </a:r>
                      <a:br>
                        <a:rPr lang="sv-SE" sz="1300" dirty="0"/>
                      </a:br>
                      <a:r>
                        <a:rPr lang="sv-SE" sz="1300" dirty="0"/>
                        <a:t>Enkät. 30 minuter., SIS, mRS </a:t>
                      </a:r>
                      <a:r>
                        <a:rPr lang="sv-SE" sz="1300" b="1" dirty="0"/>
                        <a:t>CENTRALT</a:t>
                      </a:r>
                      <a:r>
                        <a:rPr lang="sv-SE" sz="1300" dirty="0"/>
                        <a:t>.</a:t>
                      </a:r>
                    </a:p>
                  </a:txBody>
                  <a:tcPr marL="64296" marR="64296" marT="32144" marB="32144" anchor="ctr"/>
                </a:tc>
                <a:extLst>
                  <a:ext uri="{0D108BD9-81ED-4DB2-BD59-A6C34878D82A}">
                    <a16:rowId xmlns:a16="http://schemas.microsoft.com/office/drawing/2014/main" xmlns="" val="10004"/>
                  </a:ext>
                </a:extLst>
              </a:tr>
              <a:tr h="664464">
                <a:tc>
                  <a:txBody>
                    <a:bodyPr/>
                    <a:lstStyle/>
                    <a:p>
                      <a:r>
                        <a:rPr lang="sv-SE" sz="1300" dirty="0"/>
                        <a:t>7 månader</a:t>
                      </a:r>
                    </a:p>
                  </a:txBody>
                  <a:tcPr marL="64296" marR="64296" marT="32144" marB="3214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300" dirty="0"/>
                        <a:t>Telefon.</a:t>
                      </a:r>
                      <a:r>
                        <a:rPr lang="sv-SE" sz="1300" baseline="0" dirty="0"/>
                        <a:t> Hur patienten mår. 5-10 min. </a:t>
                      </a:r>
                      <a:r>
                        <a:rPr lang="sv-SE" sz="1300" b="1" baseline="0" dirty="0"/>
                        <a:t>LOKALT</a:t>
                      </a:r>
                      <a:endParaRPr lang="sv-SE" sz="1300" b="1" dirty="0"/>
                    </a:p>
                  </a:txBody>
                  <a:tcPr marL="64296" marR="64296" marT="32144" marB="32144" anchor="ctr"/>
                </a:tc>
                <a:extLst>
                  <a:ext uri="{0D108BD9-81ED-4DB2-BD59-A6C34878D82A}">
                    <a16:rowId xmlns:a16="http://schemas.microsoft.com/office/drawing/2014/main" xmlns="" val="10005"/>
                  </a:ext>
                </a:extLst>
              </a:tr>
              <a:tr h="6644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300" dirty="0"/>
                        <a:t>12 månader</a:t>
                      </a:r>
                    </a:p>
                    <a:p>
                      <a:endParaRPr lang="sv-SE" sz="1300" dirty="0"/>
                    </a:p>
                  </a:txBody>
                  <a:tcPr marL="64296" marR="64296" marT="32144" marB="3214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300" dirty="0"/>
                        <a:t>Enkät. 30 minuter. </a:t>
                      </a:r>
                      <a:r>
                        <a:rPr lang="sv-SE" sz="1300" b="1" dirty="0"/>
                        <a:t>CENTRALT</a:t>
                      </a:r>
                    </a:p>
                    <a:p>
                      <a:endParaRPr lang="sv-SE" sz="1300" dirty="0"/>
                    </a:p>
                  </a:txBody>
                  <a:tcPr marL="64296" marR="64296" marT="32144" marB="32144" anchor="ctr"/>
                </a:tc>
                <a:extLst>
                  <a:ext uri="{0D108BD9-81ED-4DB2-BD59-A6C34878D82A}">
                    <a16:rowId xmlns:a16="http://schemas.microsoft.com/office/drawing/2014/main" xmlns="" val="10006"/>
                  </a:ext>
                </a:extLst>
              </a:tr>
            </a:tbl>
          </a:graphicData>
        </a:graphic>
      </p:graphicFrame>
      <p:sp>
        <p:nvSpPr>
          <p:cNvPr id="2" name="Platshållare för bildnummer 1"/>
          <p:cNvSpPr>
            <a:spLocks noGrp="1"/>
          </p:cNvSpPr>
          <p:nvPr>
            <p:ph type="sldNum" sz="quarter" idx="12"/>
          </p:nvPr>
        </p:nvSpPr>
        <p:spPr/>
        <p:txBody>
          <a:bodyPr/>
          <a:lstStyle/>
          <a:p>
            <a:fld id="{59BC4FCE-6F63-C844-AB8C-60C97420DD07}" type="slidenum">
              <a:rPr lang="en-GB" altLang="sv-SE" smtClean="0"/>
              <a:pPr/>
              <a:t>28</a:t>
            </a:fld>
            <a:endParaRPr lang="en-GB" altLang="sv-SE"/>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547813" y="1628775"/>
            <a:ext cx="5616575" cy="4895850"/>
          </a:xfrm>
        </p:spPr>
        <p:txBody>
          <a:bodyPr/>
          <a:lstStyle/>
          <a:p>
            <a:pPr eaLnBrk="1" hangingPunct="1">
              <a:lnSpc>
                <a:spcPct val="150000"/>
              </a:lnSpc>
            </a:pPr>
            <a:r>
              <a:rPr lang="en-GB" altLang="sv-SE" sz="2000" b="1">
                <a:ea typeface="MS PGothic" charset="-128"/>
              </a:rPr>
              <a:t># Adverse Event (AE)</a:t>
            </a:r>
            <a:br>
              <a:rPr lang="en-GB" altLang="sv-SE" sz="2000" b="1">
                <a:ea typeface="MS PGothic" charset="-128"/>
              </a:rPr>
            </a:br>
            <a:r>
              <a:rPr lang="en-GB" altLang="sv-SE" sz="2000" b="1">
                <a:ea typeface="MS PGothic" charset="-128"/>
              </a:rPr>
              <a:t># Serious Adverse Event (SAE)</a:t>
            </a:r>
            <a:br>
              <a:rPr lang="en-GB" altLang="sv-SE" sz="2000" b="1">
                <a:ea typeface="MS PGothic" charset="-128"/>
              </a:rPr>
            </a:br>
            <a:r>
              <a:rPr lang="en-GB" altLang="sv-SE" sz="2000" b="1">
                <a:ea typeface="MS PGothic" charset="-128"/>
              </a:rPr>
              <a:t># Suspected Unexpected Serious Adverse    Reaction (SUSAR)</a:t>
            </a:r>
            <a:br>
              <a:rPr lang="en-GB" altLang="sv-SE" sz="2000" b="1">
                <a:ea typeface="MS PGothic" charset="-128"/>
              </a:rPr>
            </a:br>
            <a:r>
              <a:rPr lang="en-GB" altLang="sv-SE" sz="2000" b="1">
                <a:ea typeface="MS PGothic" charset="-128"/>
              </a:rPr>
              <a:t/>
            </a:r>
            <a:br>
              <a:rPr lang="en-GB" altLang="sv-SE" sz="2000" b="1">
                <a:ea typeface="MS PGothic" charset="-128"/>
              </a:rPr>
            </a:br>
            <a:r>
              <a:rPr lang="en-GB" altLang="sv-SE" sz="2000" b="1">
                <a:ea typeface="MS PGothic" charset="-128"/>
              </a:rPr>
              <a:t/>
            </a:r>
            <a:br>
              <a:rPr lang="en-GB" altLang="sv-SE" sz="2000" b="1">
                <a:ea typeface="MS PGothic" charset="-128"/>
              </a:rPr>
            </a:br>
            <a:r>
              <a:rPr lang="en-GB" altLang="sv-SE" sz="2000" b="1">
                <a:ea typeface="MS PGothic" charset="-128"/>
              </a:rPr>
              <a:t/>
            </a:r>
            <a:br>
              <a:rPr lang="en-GB" altLang="sv-SE" sz="2000" b="1">
                <a:ea typeface="MS PGothic" charset="-128"/>
              </a:rPr>
            </a:br>
            <a:endParaRPr lang="en-GB" altLang="sv-SE" b="1">
              <a:ea typeface="MS PGothic" charset="-128"/>
            </a:endParaRPr>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29</a:t>
            </a:fld>
            <a:endParaRPr lang="en-GB" altLang="sv-SE"/>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ChangeArrowheads="1"/>
          </p:cNvSpPr>
          <p:nvPr/>
        </p:nvSpPr>
        <p:spPr bwMode="auto">
          <a:xfrm>
            <a:off x="1122363" y="1052513"/>
            <a:ext cx="8921750" cy="99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GB" altLang="sv-SE" sz="3600">
                <a:solidFill>
                  <a:srgbClr val="000000"/>
                </a:solidFill>
                <a:latin typeface="Gill Sans" charset="0"/>
                <a:ea typeface="ヒラギノ角ゴ ProN W3" charset="-128"/>
              </a:rPr>
              <a:t>   För få akuta behandlingar</a:t>
            </a:r>
          </a:p>
        </p:txBody>
      </p:sp>
      <p:sp>
        <p:nvSpPr>
          <p:cNvPr id="31780" name="textruta 3"/>
          <p:cNvSpPr txBox="1">
            <a:spLocks noChangeArrowheads="1"/>
          </p:cNvSpPr>
          <p:nvPr/>
        </p:nvSpPr>
        <p:spPr bwMode="auto">
          <a:xfrm>
            <a:off x="1619250" y="6237288"/>
            <a:ext cx="6632575"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sv-SE" altLang="sv-SE" sz="1000" b="1">
                <a:solidFill>
                  <a:srgbClr val="000000"/>
                </a:solidFill>
                <a:latin typeface="Gill Sans" charset="0"/>
                <a:ea typeface="ヒラギノ角ゴ ProN W3" charset="-128"/>
                <a:sym typeface="Gill Sans" charset="0"/>
              </a:rPr>
              <a:t>Endast fyra akutbehandlingar är evidensbaserade.</a:t>
            </a:r>
            <a:r>
              <a:rPr lang="sv-SE" altLang="sv-SE" sz="1000">
                <a:solidFill>
                  <a:srgbClr val="000000"/>
                </a:solidFill>
                <a:latin typeface="Gill Sans" charset="0"/>
                <a:ea typeface="ヒラギノ角ゴ ProN W3" charset="-128"/>
                <a:sym typeface="Gill Sans" charset="0"/>
              </a:rPr>
              <a:t> Beräkningarna i texttabellen baseras på att 85 procent av alla stroke beror på en propp med åtföljande ischemisk stroke, samt på hur behandlingarna utnyttjas i Sverige. </a:t>
            </a:r>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3</a:t>
            </a:fld>
            <a:endParaRPr lang="en-GB" altLang="sv-SE"/>
          </a:p>
        </p:txBody>
      </p:sp>
      <p:graphicFrame>
        <p:nvGraphicFramePr>
          <p:cNvPr id="6" name="Tabell 5"/>
          <p:cNvGraphicFramePr>
            <a:graphicFrameLocks noGrp="1"/>
          </p:cNvGraphicFramePr>
          <p:nvPr>
            <p:extLst>
              <p:ext uri="{D42A27DB-BD31-4B8C-83A1-F6EECF244321}">
                <p14:modId xmlns:p14="http://schemas.microsoft.com/office/powerpoint/2010/main" xmlns="" val="1279308303"/>
              </p:ext>
            </p:extLst>
          </p:nvPr>
        </p:nvGraphicFramePr>
        <p:xfrm>
          <a:off x="1619250" y="2205038"/>
          <a:ext cx="6910388" cy="3962402"/>
        </p:xfrm>
        <a:graphic>
          <a:graphicData uri="http://schemas.openxmlformats.org/drawingml/2006/table">
            <a:tbl>
              <a:tblPr firstRow="1">
                <a:tableStyleId>{69012ECD-51FC-41F1-AA8D-1B2483CD663E}</a:tableStyleId>
              </a:tblPr>
              <a:tblGrid>
                <a:gridCol w="1509713">
                  <a:extLst>
                    <a:ext uri="{9D8B030D-6E8A-4147-A177-3AD203B41FA5}">
                      <a16:colId xmlns:a16="http://schemas.microsoft.com/office/drawing/2014/main" xmlns="" val="20000"/>
                    </a:ext>
                  </a:extLst>
                </a:gridCol>
                <a:gridCol w="1327150">
                  <a:extLst>
                    <a:ext uri="{9D8B030D-6E8A-4147-A177-3AD203B41FA5}">
                      <a16:colId xmlns:a16="http://schemas.microsoft.com/office/drawing/2014/main" xmlns="" val="20001"/>
                    </a:ext>
                  </a:extLst>
                </a:gridCol>
                <a:gridCol w="1158875">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619250">
                  <a:extLst>
                    <a:ext uri="{9D8B030D-6E8A-4147-A177-3AD203B41FA5}">
                      <a16:colId xmlns:a16="http://schemas.microsoft.com/office/drawing/2014/main" xmlns="" val="20004"/>
                    </a:ext>
                  </a:extLst>
                </a:gridCol>
              </a:tblGrid>
              <a:tr h="958850">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000" u="none" strike="noStrike" cap="none" normalizeH="0" baseline="0" dirty="0">
                          <a:ln>
                            <a:noFill/>
                          </a:ln>
                          <a:solidFill>
                            <a:schemeClr val="bg1"/>
                          </a:solidFill>
                          <a:effectLst/>
                        </a:rPr>
                        <a:t>Behandling</a:t>
                      </a:r>
                      <a:endParaRPr kumimoji="0" lang="sv-SE" altLang="sv-SE" sz="1000" b="0" i="0" u="none" strike="noStrike" cap="none" normalizeH="0" baseline="0" dirty="0">
                        <a:ln>
                          <a:noFill/>
                        </a:ln>
                        <a:solidFill>
                          <a:schemeClr val="bg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000" u="none" strike="noStrike" cap="none" normalizeH="0" baseline="0">
                          <a:ln>
                            <a:noFill/>
                          </a:ln>
                          <a:solidFill>
                            <a:schemeClr val="bg1"/>
                          </a:solidFill>
                          <a:effectLst/>
                        </a:rPr>
                        <a:t>Effekt (absolut riskreduktion)</a:t>
                      </a:r>
                      <a:endParaRPr kumimoji="0" lang="sv-SE" altLang="sv-SE" sz="1000" b="0" i="0" u="none" strike="noStrike" cap="none" normalizeH="0" baseline="0">
                        <a:ln>
                          <a:noFill/>
                        </a:ln>
                        <a:solidFill>
                          <a:schemeClr val="bg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000" u="none" strike="noStrike" cap="none" normalizeH="0" baseline="0" dirty="0">
                          <a:ln>
                            <a:noFill/>
                          </a:ln>
                          <a:solidFill>
                            <a:schemeClr val="bg1"/>
                          </a:solidFill>
                          <a:effectLst/>
                        </a:rPr>
                        <a:t>Andel behandlade</a:t>
                      </a:r>
                      <a:endParaRPr kumimoji="0" lang="sv-SE" altLang="sv-SE" sz="1000" b="0" i="0" u="none" strike="noStrike" cap="none" normalizeH="0" baseline="0" dirty="0">
                        <a:ln>
                          <a:noFill/>
                        </a:ln>
                        <a:solidFill>
                          <a:schemeClr val="bg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000" u="none" strike="noStrike" cap="none" normalizeH="0" baseline="0" dirty="0">
                          <a:ln>
                            <a:noFill/>
                          </a:ln>
                          <a:solidFill>
                            <a:schemeClr val="bg1"/>
                          </a:solidFill>
                          <a:effectLst/>
                        </a:rPr>
                        <a:t>Antal i Sverige per år som är möjliga att behandla</a:t>
                      </a:r>
                      <a:endParaRPr kumimoji="0" lang="sv-SE" altLang="sv-SE" sz="1000" b="0" i="0" u="none" strike="noStrike" cap="none" normalizeH="0" baseline="0" dirty="0">
                        <a:ln>
                          <a:noFill/>
                        </a:ln>
                        <a:solidFill>
                          <a:schemeClr val="bg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000" u="none" strike="noStrike" cap="none" normalizeH="0" baseline="0" dirty="0">
                          <a:ln>
                            <a:noFill/>
                          </a:ln>
                          <a:solidFill>
                            <a:schemeClr val="bg1"/>
                          </a:solidFill>
                          <a:effectLst/>
                        </a:rPr>
                        <a:t>Antal oberoende</a:t>
                      </a:r>
                      <a:br>
                        <a:rPr kumimoji="0" lang="sv-SE" altLang="sv-SE" sz="1000" u="none" strike="noStrike" cap="none" normalizeH="0" baseline="0" dirty="0">
                          <a:ln>
                            <a:noFill/>
                          </a:ln>
                          <a:solidFill>
                            <a:schemeClr val="bg1"/>
                          </a:solidFill>
                          <a:effectLst/>
                        </a:rPr>
                      </a:br>
                      <a:r>
                        <a:rPr kumimoji="0" lang="sv-SE" altLang="sv-SE" sz="1000" u="none" strike="noStrike" cap="none" normalizeH="0" baseline="0" dirty="0">
                          <a:ln>
                            <a:noFill/>
                          </a:ln>
                          <a:solidFill>
                            <a:schemeClr val="bg1"/>
                          </a:solidFill>
                          <a:effectLst/>
                        </a:rPr>
                        <a:t>(mRS 0-2)</a:t>
                      </a:r>
                      <a:endParaRPr kumimoji="0" lang="sv-SE" altLang="sv-SE" sz="1000" b="0" i="0" u="none" strike="noStrike" cap="none" normalizeH="0" baseline="0" dirty="0">
                        <a:ln>
                          <a:noFill/>
                        </a:ln>
                        <a:solidFill>
                          <a:schemeClr val="bg1"/>
                        </a:solidFill>
                        <a:effectLst/>
                        <a:latin typeface="Verdana" charset="0"/>
                        <a:ea typeface="MS PGothic" charset="-128"/>
                      </a:endParaRPr>
                    </a:p>
                  </a:txBody>
                  <a:tcPr marL="64303" marR="64303" marT="32146" marB="32146" horzOverflow="overflow"/>
                </a:tc>
                <a:extLst>
                  <a:ext uri="{0D108BD9-81ED-4DB2-BD59-A6C34878D82A}">
                    <a16:rowId xmlns:a16="http://schemas.microsoft.com/office/drawing/2014/main" xmlns="" val="10000"/>
                  </a:ext>
                </a:extLst>
              </a:tr>
              <a:tr h="750888">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err="1">
                          <a:ln>
                            <a:noFill/>
                          </a:ln>
                          <a:solidFill>
                            <a:schemeClr val="tx1"/>
                          </a:solidFill>
                          <a:effectLst/>
                        </a:rPr>
                        <a:t>Trombyl</a:t>
                      </a:r>
                      <a:r>
                        <a:rPr kumimoji="0" lang="sv-SE" altLang="sv-SE" sz="1300" u="none" strike="noStrike" cap="none" normalizeH="0" baseline="0" dirty="0">
                          <a:ln>
                            <a:noFill/>
                          </a:ln>
                          <a:solidFill>
                            <a:schemeClr val="tx1"/>
                          </a:solidFill>
                          <a:effectLst/>
                        </a:rPr>
                        <a:t> (ASA)</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1,3 %</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80 %</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20 000</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260</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extLst>
                  <a:ext uri="{0D108BD9-81ED-4DB2-BD59-A6C34878D82A}">
                    <a16:rowId xmlns:a16="http://schemas.microsoft.com/office/drawing/2014/main" xmlns="" val="10001"/>
                  </a:ext>
                </a:extLst>
              </a:tr>
              <a:tr h="750888">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Strokeenhet</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a:ln>
                            <a:noFill/>
                          </a:ln>
                          <a:solidFill>
                            <a:schemeClr val="tx1"/>
                          </a:solidFill>
                          <a:effectLst/>
                        </a:rPr>
                        <a:t>5 %</a:t>
                      </a:r>
                      <a:endParaRPr kumimoji="0" lang="sv-SE" altLang="sv-SE" sz="1300" b="0" i="0" u="none" strike="noStrike" cap="none" normalizeH="0" baseline="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a:ln>
                            <a:noFill/>
                          </a:ln>
                          <a:solidFill>
                            <a:schemeClr val="tx1"/>
                          </a:solidFill>
                          <a:effectLst/>
                        </a:rPr>
                        <a:t>90 %</a:t>
                      </a:r>
                      <a:endParaRPr kumimoji="0" lang="sv-SE" altLang="sv-SE" sz="1300" b="0" i="0" u="none" strike="noStrike" cap="none" normalizeH="0" baseline="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22 500</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1 125</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extLst>
                  <a:ext uri="{0D108BD9-81ED-4DB2-BD59-A6C34878D82A}">
                    <a16:rowId xmlns:a16="http://schemas.microsoft.com/office/drawing/2014/main" xmlns="" val="10002"/>
                  </a:ext>
                </a:extLst>
              </a:tr>
              <a:tr h="750888">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a:ln>
                            <a:noFill/>
                          </a:ln>
                          <a:solidFill>
                            <a:schemeClr val="tx1"/>
                          </a:solidFill>
                          <a:effectLst/>
                        </a:rPr>
                        <a:t>Trombolys &lt; 3 h</a:t>
                      </a:r>
                      <a:endParaRPr kumimoji="0" lang="sv-SE" altLang="sv-SE" sz="1300" b="0" i="0" u="none" strike="noStrike" cap="none" normalizeH="0" baseline="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a:ln>
                            <a:noFill/>
                          </a:ln>
                          <a:solidFill>
                            <a:schemeClr val="tx1"/>
                          </a:solidFill>
                          <a:effectLst/>
                        </a:rPr>
                        <a:t>10 %</a:t>
                      </a:r>
                      <a:endParaRPr kumimoji="0" lang="sv-SE" altLang="sv-SE" sz="1300" b="0" i="0" u="none" strike="noStrike" cap="none" normalizeH="0" baseline="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10 %</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2 000</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200</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extLst>
                  <a:ext uri="{0D108BD9-81ED-4DB2-BD59-A6C34878D82A}">
                    <a16:rowId xmlns:a16="http://schemas.microsoft.com/office/drawing/2014/main" xmlns="" val="10003"/>
                  </a:ext>
                </a:extLst>
              </a:tr>
              <a:tr h="750888">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a:ln>
                            <a:noFill/>
                          </a:ln>
                          <a:solidFill>
                            <a:schemeClr val="tx1"/>
                          </a:solidFill>
                          <a:effectLst/>
                        </a:rPr>
                        <a:t>Trombektomi</a:t>
                      </a:r>
                      <a:endParaRPr kumimoji="0" lang="sv-SE" altLang="sv-SE" sz="1300" b="0" i="0" u="none" strike="noStrike" cap="none" normalizeH="0" baseline="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14-33 % </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2 %</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261</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tc>
                  <a:txBody>
                    <a:bodyPr/>
                    <a:lstStyle>
                      <a:lvl1pPr defTabSz="457200">
                        <a:spcBef>
                          <a:spcPct val="20000"/>
                        </a:spcBef>
                        <a:buClr>
                          <a:schemeClr val="tx2"/>
                        </a:buClr>
                        <a:buSzPct val="70000"/>
                        <a:buFont typeface="Wingdings" charset="2"/>
                        <a:defRPr sz="2500">
                          <a:solidFill>
                            <a:schemeClr val="tx1"/>
                          </a:solidFill>
                          <a:latin typeface="Verdana" charset="0"/>
                          <a:ea typeface="MS PGothic" charset="-128"/>
                        </a:defRPr>
                      </a:lvl1pPr>
                      <a:lvl2pPr marL="742950" indent="-285750" defTabSz="457200">
                        <a:spcBef>
                          <a:spcPct val="20000"/>
                        </a:spcBef>
                        <a:buClr>
                          <a:schemeClr val="accent2"/>
                        </a:buClr>
                        <a:buSzPct val="70000"/>
                        <a:buFont typeface="Wingdings" charset="2"/>
                        <a:defRPr sz="2100">
                          <a:solidFill>
                            <a:schemeClr val="tx1"/>
                          </a:solidFill>
                          <a:latin typeface="Verdana" charset="0"/>
                          <a:ea typeface="MS PGothic" charset="-128"/>
                        </a:defRPr>
                      </a:lvl2pPr>
                      <a:lvl3pPr marL="1143000" indent="-228600" defTabSz="457200">
                        <a:spcBef>
                          <a:spcPct val="20000"/>
                        </a:spcBef>
                        <a:buClr>
                          <a:schemeClr val="tx2"/>
                        </a:buClr>
                        <a:buSzPct val="65000"/>
                        <a:buFont typeface="Wingdings" charset="2"/>
                        <a:defRPr sz="2000">
                          <a:solidFill>
                            <a:schemeClr val="tx1"/>
                          </a:solidFill>
                          <a:latin typeface="Verdana" charset="0"/>
                          <a:ea typeface="MS PGothic" charset="-128"/>
                        </a:defRPr>
                      </a:lvl3pPr>
                      <a:lvl4pPr marL="1600200" indent="-228600" defTabSz="457200">
                        <a:spcBef>
                          <a:spcPct val="20000"/>
                        </a:spcBef>
                        <a:buClr>
                          <a:schemeClr val="accent2"/>
                        </a:buClr>
                        <a:buSzPct val="70000"/>
                        <a:buFont typeface="Wingdings" charset="2"/>
                        <a:defRPr sz="1700">
                          <a:solidFill>
                            <a:schemeClr val="tx1"/>
                          </a:solidFill>
                          <a:latin typeface="Verdana" charset="0"/>
                          <a:ea typeface="MS PGothic" charset="-128"/>
                        </a:defRPr>
                      </a:lvl4pPr>
                      <a:lvl5pPr marL="2057400" indent="-228600" defTabSz="457200">
                        <a:spcBef>
                          <a:spcPct val="20000"/>
                        </a:spcBef>
                        <a:buClr>
                          <a:schemeClr val="tx2"/>
                        </a:buClr>
                        <a:buSzPct val="60000"/>
                        <a:buFont typeface="Wingdings" charset="2"/>
                        <a:defRPr sz="1700">
                          <a:solidFill>
                            <a:schemeClr val="tx1"/>
                          </a:solidFill>
                          <a:latin typeface="Verdana" charset="0"/>
                          <a:ea typeface="MS PGothic" charset="-128"/>
                        </a:defRPr>
                      </a:lvl5pPr>
                      <a:lvl6pPr marL="25146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6pPr>
                      <a:lvl7pPr marL="29718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7pPr>
                      <a:lvl8pPr marL="34290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8pPr>
                      <a:lvl9pPr marL="3886200" indent="-228600" defTabSz="457200" eaLnBrk="0" fontAlgn="base" hangingPunct="0">
                        <a:spcBef>
                          <a:spcPct val="20000"/>
                        </a:spcBef>
                        <a:spcAft>
                          <a:spcPct val="0"/>
                        </a:spcAft>
                        <a:buClr>
                          <a:schemeClr val="tx2"/>
                        </a:buClr>
                        <a:buSzPct val="60000"/>
                        <a:buFont typeface="Wingdings" charset="2"/>
                        <a:defRPr sz="1700">
                          <a:solidFill>
                            <a:schemeClr val="tx1"/>
                          </a:solidFill>
                          <a:latin typeface="Verdan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sv-SE" sz="1300" u="none" strike="noStrike" cap="none" normalizeH="0" baseline="0" dirty="0">
                          <a:ln>
                            <a:noFill/>
                          </a:ln>
                          <a:solidFill>
                            <a:schemeClr val="tx1"/>
                          </a:solidFill>
                          <a:effectLst/>
                        </a:rPr>
                        <a:t>35-90</a:t>
                      </a:r>
                      <a:endParaRPr kumimoji="0" lang="sv-SE" altLang="sv-SE" sz="1300" b="0" i="0" u="none" strike="noStrike" cap="none" normalizeH="0" baseline="0" dirty="0">
                        <a:ln>
                          <a:noFill/>
                        </a:ln>
                        <a:solidFill>
                          <a:schemeClr val="tx1"/>
                        </a:solidFill>
                        <a:effectLst/>
                        <a:latin typeface="Verdana" charset="0"/>
                        <a:ea typeface="MS PGothic" charset="-128"/>
                      </a:endParaRPr>
                    </a:p>
                  </a:txBody>
                  <a:tcPr marL="64303" marR="64303" marT="32146" marB="32146" horzOverflow="overflow"/>
                </a:tc>
                <a:extLst>
                  <a:ext uri="{0D108BD9-81ED-4DB2-BD59-A6C34878D82A}">
                    <a16:rowId xmlns:a16="http://schemas.microsoft.com/office/drawing/2014/main" xmlns="" val="10004"/>
                  </a:ext>
                </a:extLst>
              </a:tr>
            </a:tbl>
          </a:graphicData>
        </a:graphic>
      </p:graphicFrame>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2011437" y="3933056"/>
            <a:ext cx="5616575" cy="1223963"/>
          </a:xfrm>
        </p:spPr>
        <p:txBody>
          <a:bodyPr/>
          <a:lstStyle/>
          <a:p>
            <a:pPr eaLnBrk="1" hangingPunct="1">
              <a:lnSpc>
                <a:spcPct val="150000"/>
              </a:lnSpc>
            </a:pPr>
            <a:r>
              <a:rPr lang="en-GB" altLang="sv-SE" sz="2000" b="1" dirty="0" err="1">
                <a:ea typeface="MS PGothic" charset="-128"/>
              </a:rPr>
              <a:t>Rapportera</a:t>
            </a:r>
            <a:r>
              <a:rPr lang="en-GB" altLang="sv-SE" sz="2000" b="1" dirty="0">
                <a:ea typeface="MS PGothic" charset="-128"/>
              </a:rPr>
              <a:t> </a:t>
            </a:r>
            <a:r>
              <a:rPr lang="en-GB" altLang="sv-SE" sz="2000" b="1" dirty="0" err="1">
                <a:ea typeface="MS PGothic" charset="-128"/>
              </a:rPr>
              <a:t>inte</a:t>
            </a:r>
            <a:r>
              <a:rPr lang="en-GB" altLang="sv-SE" sz="2000" b="1" dirty="0">
                <a:ea typeface="MS PGothic" charset="-128"/>
              </a:rPr>
              <a:t>:</a:t>
            </a:r>
            <a:br>
              <a:rPr lang="en-GB" altLang="sv-SE" sz="2000" b="1" dirty="0">
                <a:ea typeface="MS PGothic" charset="-128"/>
              </a:rPr>
            </a:br>
            <a:r>
              <a:rPr lang="en-GB" altLang="sv-SE" sz="1400" b="1" dirty="0">
                <a:ea typeface="MS PGothic" charset="-128"/>
              </a:rPr>
              <a:t>•	</a:t>
            </a:r>
            <a:r>
              <a:rPr lang="en-GB" altLang="sv-SE" sz="1400" b="1" dirty="0" err="1">
                <a:ea typeface="MS PGothic" charset="-128"/>
              </a:rPr>
              <a:t>Lunginflammation</a:t>
            </a:r>
            <a:r>
              <a:rPr lang="en-GB" altLang="sv-SE" sz="1400" b="1" dirty="0">
                <a:ea typeface="MS PGothic" charset="-128"/>
              </a:rPr>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Urinvägsinfektioner</a:t>
            </a:r>
            <a:r>
              <a:rPr lang="en-GB" altLang="sv-SE" sz="1400" b="1" dirty="0">
                <a:ea typeface="MS PGothic" charset="-128"/>
              </a:rPr>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Övriga</a:t>
            </a:r>
            <a:r>
              <a:rPr lang="en-GB" altLang="sv-SE" sz="1400" b="1" dirty="0">
                <a:ea typeface="MS PGothic" charset="-128"/>
              </a:rPr>
              <a:t> </a:t>
            </a:r>
            <a:r>
              <a:rPr lang="en-GB" altLang="sv-SE" sz="1400" b="1" dirty="0" err="1">
                <a:ea typeface="MS PGothic" charset="-128"/>
              </a:rPr>
              <a:t>infektioner</a:t>
            </a:r>
            <a:r>
              <a:rPr lang="en-GB" altLang="sv-SE" sz="1400" b="1" dirty="0">
                <a:ea typeface="MS PGothic" charset="-128"/>
              </a:rPr>
              <a:t> </a:t>
            </a:r>
            <a:r>
              <a:rPr lang="en-GB" altLang="sv-SE" sz="1400" b="1" dirty="0" err="1">
                <a:ea typeface="MS PGothic" charset="-128"/>
              </a:rPr>
              <a:t>inkluderade</a:t>
            </a:r>
            <a:r>
              <a:rPr lang="en-GB" altLang="sv-SE" sz="1400" b="1" dirty="0">
                <a:ea typeface="MS PGothic" charset="-128"/>
              </a:rPr>
              <a:t> </a:t>
            </a:r>
            <a:r>
              <a:rPr lang="en-GB" altLang="sv-SE" sz="1400" b="1" dirty="0" err="1">
                <a:ea typeface="MS PGothic" charset="-128"/>
              </a:rPr>
              <a:t>infektion</a:t>
            </a:r>
            <a:r>
              <a:rPr lang="en-GB" altLang="sv-SE" sz="1400" b="1" dirty="0">
                <a:ea typeface="MS PGothic" charset="-128"/>
              </a:rPr>
              <a:t> </a:t>
            </a:r>
            <a:r>
              <a:rPr lang="en-GB" altLang="sv-SE" sz="1400" b="1" dirty="0" err="1">
                <a:ea typeface="MS PGothic" charset="-128"/>
              </a:rPr>
              <a:t>av</a:t>
            </a:r>
            <a:r>
              <a:rPr lang="en-GB" altLang="sv-SE" sz="1400" b="1" dirty="0">
                <a:ea typeface="MS PGothic" charset="-128"/>
              </a:rPr>
              <a:t> </a:t>
            </a:r>
            <a:r>
              <a:rPr lang="en-GB" altLang="sv-SE" sz="1400" b="1" dirty="0" err="1">
                <a:ea typeface="MS PGothic" charset="-128"/>
              </a:rPr>
              <a:t>mjukdelar</a:t>
            </a:r>
            <a:r>
              <a:rPr lang="en-GB" altLang="sv-SE" sz="1400" b="1" dirty="0">
                <a:ea typeface="MS PGothic" charset="-128"/>
              </a:rPr>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Nedsatt</a:t>
            </a:r>
            <a:r>
              <a:rPr lang="en-GB" altLang="sv-SE" sz="1400" b="1" dirty="0">
                <a:ea typeface="MS PGothic" charset="-128"/>
              </a:rPr>
              <a:t> </a:t>
            </a:r>
            <a:r>
              <a:rPr lang="en-GB" altLang="sv-SE" sz="1400" b="1" dirty="0" err="1">
                <a:ea typeface="MS PGothic" charset="-128"/>
              </a:rPr>
              <a:t>njurfunktion</a:t>
            </a:r>
            <a:r>
              <a:rPr lang="en-GB" altLang="sv-SE" sz="1400" b="1" dirty="0">
                <a:ea typeface="MS PGothic" charset="-128"/>
              </a:rPr>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Smärtsam</a:t>
            </a:r>
            <a:r>
              <a:rPr lang="en-GB" altLang="sv-SE" sz="1400" b="1" dirty="0">
                <a:ea typeface="MS PGothic" charset="-128"/>
              </a:rPr>
              <a:t> </a:t>
            </a:r>
            <a:r>
              <a:rPr lang="en-GB" altLang="sv-SE" sz="1400" b="1" dirty="0" err="1">
                <a:ea typeface="MS PGothic" charset="-128"/>
              </a:rPr>
              <a:t>skuldersyndrom</a:t>
            </a:r>
            <a:r>
              <a:rPr lang="en-GB" altLang="sv-SE" sz="1400" b="1" dirty="0">
                <a:ea typeface="MS PGothic" charset="-128"/>
              </a:rPr>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Trycksår</a:t>
            </a:r>
            <a:r>
              <a:rPr lang="en-GB" altLang="sv-SE" sz="1400" b="1" dirty="0">
                <a:ea typeface="MS PGothic" charset="-128"/>
              </a:rPr>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Spasticitet</a:t>
            </a:r>
            <a:r>
              <a:rPr lang="en-GB" altLang="sv-SE" sz="1400" b="1" dirty="0">
                <a:ea typeface="MS PGothic" charset="-128"/>
              </a:rPr>
              <a:t> </a:t>
            </a:r>
            <a:r>
              <a:rPr lang="en-GB" altLang="sv-SE" sz="1400" b="1" dirty="0" err="1">
                <a:ea typeface="MS PGothic" charset="-128"/>
              </a:rPr>
              <a:t>eller</a:t>
            </a:r>
            <a:r>
              <a:rPr lang="en-GB" altLang="sv-SE" sz="1400" b="1" dirty="0">
                <a:ea typeface="MS PGothic" charset="-128"/>
              </a:rPr>
              <a:t> </a:t>
            </a:r>
            <a:r>
              <a:rPr lang="en-GB" altLang="sv-SE" sz="1400" b="1" dirty="0" err="1">
                <a:ea typeface="MS PGothic" charset="-128"/>
              </a:rPr>
              <a:t>kontrakturer</a:t>
            </a:r>
            <a:r>
              <a:rPr lang="en-GB" altLang="sv-SE" sz="1400" b="1" dirty="0">
                <a:ea typeface="MS PGothic" charset="-128"/>
              </a:rPr>
              <a:t/>
            </a:r>
            <a:br>
              <a:rPr lang="en-GB" altLang="sv-SE" sz="1400" b="1" dirty="0">
                <a:ea typeface="MS PGothic" charset="-128"/>
              </a:rPr>
            </a:br>
            <a:r>
              <a:rPr lang="en-GB" altLang="sv-SE" sz="1400" b="1" dirty="0">
                <a:ea typeface="MS PGothic" charset="-128"/>
              </a:rPr>
              <a:t>•	Annan </a:t>
            </a:r>
            <a:r>
              <a:rPr lang="en-GB" altLang="sv-SE" sz="1400" b="1" dirty="0" err="1">
                <a:ea typeface="MS PGothic" charset="-128"/>
              </a:rPr>
              <a:t>känd</a:t>
            </a:r>
            <a:r>
              <a:rPr lang="en-GB" altLang="sv-SE" sz="1400" b="1" dirty="0">
                <a:ea typeface="MS PGothic" charset="-128"/>
              </a:rPr>
              <a:t> </a:t>
            </a:r>
            <a:r>
              <a:rPr lang="en-GB" altLang="sv-SE" sz="1400" b="1" dirty="0" err="1">
                <a:ea typeface="MS PGothic" charset="-128"/>
              </a:rPr>
              <a:t>komplikation</a:t>
            </a:r>
            <a:r>
              <a:rPr lang="en-GB" altLang="sv-SE" sz="1400" b="1" dirty="0">
                <a:ea typeface="MS PGothic" charset="-128"/>
              </a:rPr>
              <a:t> till stroke.</a:t>
            </a:r>
            <a:endParaRPr lang="en-GB" altLang="sv-SE" b="1" dirty="0">
              <a:ea typeface="MS PGothic" charset="-128"/>
            </a:endParaRPr>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30</a:t>
            </a:fld>
            <a:endParaRPr lang="en-GB" altLang="sv-SE"/>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403350" y="1916113"/>
            <a:ext cx="5616575" cy="3384550"/>
          </a:xfrm>
        </p:spPr>
        <p:txBody>
          <a:bodyPr/>
          <a:lstStyle/>
          <a:p>
            <a:pPr eaLnBrk="1" hangingPunct="1">
              <a:lnSpc>
                <a:spcPct val="150000"/>
              </a:lnSpc>
            </a:pPr>
            <a:r>
              <a:rPr lang="en-GB" altLang="sv-SE" sz="2000" b="1" dirty="0" err="1">
                <a:ea typeface="MS PGothic" charset="-128"/>
              </a:rPr>
              <a:t>Rapportera</a:t>
            </a:r>
            <a:r>
              <a:rPr lang="en-GB" altLang="sv-SE" sz="2000" b="1" dirty="0">
                <a:ea typeface="MS PGothic" charset="-128"/>
              </a:rPr>
              <a:t> (vi </a:t>
            </a:r>
            <a:r>
              <a:rPr lang="en-GB" altLang="sv-SE" sz="2000" b="1" dirty="0" err="1">
                <a:ea typeface="MS PGothic" charset="-128"/>
              </a:rPr>
              <a:t>frågar</a:t>
            </a:r>
            <a:r>
              <a:rPr lang="en-GB" altLang="sv-SE" sz="2000" b="1" dirty="0">
                <a:ea typeface="MS PGothic" charset="-128"/>
              </a:rPr>
              <a:t> </a:t>
            </a:r>
            <a:r>
              <a:rPr lang="en-GB" altLang="sv-SE" sz="2000" b="1" dirty="0" err="1">
                <a:ea typeface="MS PGothic" charset="-128"/>
              </a:rPr>
              <a:t>specifikt</a:t>
            </a:r>
            <a:r>
              <a:rPr lang="en-GB" altLang="sv-SE" sz="2000" b="1" dirty="0">
                <a:ea typeface="MS PGothic" charset="-128"/>
              </a:rPr>
              <a:t> </a:t>
            </a:r>
            <a:r>
              <a:rPr lang="en-GB" altLang="sv-SE" sz="2000" b="1" dirty="0" err="1">
                <a:ea typeface="MS PGothic" charset="-128"/>
              </a:rPr>
              <a:t>efter</a:t>
            </a:r>
            <a:r>
              <a:rPr lang="en-GB" altLang="sv-SE" sz="2000" b="1" dirty="0">
                <a:ea typeface="MS PGothic" charset="-128"/>
              </a:rPr>
              <a:t> </a:t>
            </a:r>
            <a:r>
              <a:rPr lang="en-GB" altLang="sv-SE" sz="2000" b="1" dirty="0" err="1">
                <a:ea typeface="MS PGothic" charset="-128"/>
              </a:rPr>
              <a:t>detta</a:t>
            </a:r>
            <a:r>
              <a:rPr lang="en-GB" altLang="sv-SE" sz="2000" b="1" dirty="0">
                <a:ea typeface="MS PGothic" charset="-128"/>
              </a:rPr>
              <a:t>):</a:t>
            </a:r>
            <a:br>
              <a:rPr lang="en-GB" altLang="sv-SE" sz="2000" b="1" dirty="0">
                <a:ea typeface="MS PGothic" charset="-128"/>
              </a:rPr>
            </a:br>
            <a:r>
              <a:rPr lang="en-GB" altLang="sv-SE" sz="1400" b="1" dirty="0">
                <a:ea typeface="MS PGothic" charset="-128"/>
              </a:rPr>
              <a:t>•	All </a:t>
            </a:r>
            <a:r>
              <a:rPr lang="en-GB" altLang="sv-SE" sz="1400" b="1" dirty="0" err="1">
                <a:ea typeface="MS PGothic" charset="-128"/>
              </a:rPr>
              <a:t>mortalitet</a:t>
            </a:r>
            <a:r>
              <a:rPr lang="en-GB" altLang="sv-SE" sz="1400" b="1" dirty="0">
                <a:ea typeface="MS PGothic" charset="-128"/>
              </a:rPr>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Ny</a:t>
            </a:r>
            <a:r>
              <a:rPr lang="en-GB" altLang="sv-SE" sz="1400" b="1" dirty="0">
                <a:ea typeface="MS PGothic" charset="-128"/>
              </a:rPr>
              <a:t> stroke </a:t>
            </a:r>
            <a:r>
              <a:rPr lang="en-GB" altLang="sv-SE" sz="1400" b="1" dirty="0" err="1">
                <a:ea typeface="MS PGothic" charset="-128"/>
              </a:rPr>
              <a:t>eller</a:t>
            </a:r>
            <a:r>
              <a:rPr lang="en-GB" altLang="sv-SE" sz="1400" b="1" dirty="0">
                <a:ea typeface="MS PGothic" charset="-128"/>
              </a:rPr>
              <a:t> TIA</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Hjärtinfarkt</a:t>
            </a:r>
            <a:r>
              <a:rPr lang="en-GB" altLang="sv-SE" sz="1400" b="1" dirty="0">
                <a:ea typeface="MS PGothic" charset="-128"/>
              </a:rPr>
              <a:t>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Övre</a:t>
            </a:r>
            <a:r>
              <a:rPr lang="en-GB" altLang="sv-SE" sz="1400" b="1" dirty="0">
                <a:ea typeface="MS PGothic" charset="-128"/>
              </a:rPr>
              <a:t> gastrointestinal </a:t>
            </a:r>
            <a:r>
              <a:rPr lang="en-GB" altLang="sv-SE" sz="1400" b="1" dirty="0" err="1">
                <a:ea typeface="MS PGothic" charset="-128"/>
              </a:rPr>
              <a:t>blödning</a:t>
            </a:r>
            <a:r>
              <a:rPr lang="en-GB" altLang="sv-SE" sz="1400" b="1" dirty="0">
                <a:ea typeface="MS PGothic" charset="-128"/>
              </a:rPr>
              <a:t> </a:t>
            </a:r>
            <a:br>
              <a:rPr lang="en-GB" altLang="sv-SE" sz="1400" b="1" dirty="0">
                <a:ea typeface="MS PGothic" charset="-128"/>
              </a:rPr>
            </a:br>
            <a:r>
              <a:rPr lang="en-GB" altLang="sv-SE" sz="1400" b="1" dirty="0">
                <a:ea typeface="MS PGothic" charset="-128"/>
              </a:rPr>
              <a:t>•	Fall – </a:t>
            </a:r>
            <a:r>
              <a:rPr lang="en-GB" altLang="sv-SE" sz="1400" b="1" dirty="0" err="1">
                <a:ea typeface="MS PGothic" charset="-128"/>
              </a:rPr>
              <a:t>som</a:t>
            </a:r>
            <a:r>
              <a:rPr lang="en-GB" altLang="sv-SE" sz="1400" b="1" dirty="0">
                <a:ea typeface="MS PGothic" charset="-128"/>
              </a:rPr>
              <a:t> </a:t>
            </a:r>
            <a:r>
              <a:rPr lang="en-GB" altLang="sv-SE" sz="1400" b="1" dirty="0" err="1">
                <a:ea typeface="MS PGothic" charset="-128"/>
              </a:rPr>
              <a:t>leder</a:t>
            </a:r>
            <a:r>
              <a:rPr lang="en-GB" altLang="sv-SE" sz="1400" b="1" dirty="0">
                <a:ea typeface="MS PGothic" charset="-128"/>
              </a:rPr>
              <a:t> till </a:t>
            </a:r>
            <a:r>
              <a:rPr lang="en-GB" altLang="sv-SE" sz="1400" b="1" dirty="0" err="1">
                <a:ea typeface="MS PGothic" charset="-128"/>
              </a:rPr>
              <a:t>något</a:t>
            </a:r>
            <a:r>
              <a:rPr lang="en-GB" altLang="sv-SE" sz="1400" b="1" dirty="0">
                <a:ea typeface="MS PGothic" charset="-128"/>
              </a:rPr>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Frakturer</a:t>
            </a:r>
            <a:r>
              <a:rPr lang="en-GB" altLang="sv-SE" sz="1400" b="1" dirty="0">
                <a:ea typeface="MS PGothic" charset="-128"/>
              </a:rPr>
              <a:t>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Epilepsi</a:t>
            </a:r>
            <a:r>
              <a:rPr lang="en-GB" altLang="sv-SE" sz="1400" b="1" dirty="0">
                <a:ea typeface="MS PGothic" charset="-128"/>
              </a:rPr>
              <a:t> </a:t>
            </a:r>
            <a:r>
              <a:rPr lang="en-GB" altLang="sv-SE" sz="1400" b="1" dirty="0" err="1">
                <a:ea typeface="MS PGothic" charset="-128"/>
              </a:rPr>
              <a:t>eller</a:t>
            </a:r>
            <a:r>
              <a:rPr lang="en-GB" altLang="sv-SE" sz="1400" b="1" dirty="0">
                <a:ea typeface="MS PGothic" charset="-128"/>
              </a:rPr>
              <a:t> </a:t>
            </a:r>
            <a:r>
              <a:rPr lang="en-GB" altLang="sv-SE" sz="1400" b="1" dirty="0" err="1">
                <a:ea typeface="MS PGothic" charset="-128"/>
              </a:rPr>
              <a:t>kramper</a:t>
            </a:r>
            <a:r>
              <a:rPr lang="en-GB" altLang="sv-SE" sz="1400" b="1" dirty="0">
                <a:ea typeface="MS PGothic" charset="-128"/>
              </a:rPr>
              <a:t>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Självmordsförsök</a:t>
            </a:r>
            <a:r>
              <a:rPr lang="en-GB" altLang="sv-SE" sz="1400" b="1" dirty="0">
                <a:ea typeface="MS PGothic" charset="-128"/>
              </a:rPr>
              <a:t> </a:t>
            </a:r>
            <a:r>
              <a:rPr lang="en-GB" altLang="sv-SE" sz="1400" b="1" dirty="0" err="1">
                <a:ea typeface="MS PGothic" charset="-128"/>
              </a:rPr>
              <a:t>eller</a:t>
            </a:r>
            <a:r>
              <a:rPr lang="en-GB" altLang="sv-SE" sz="1400" b="1" dirty="0">
                <a:ea typeface="MS PGothic" charset="-128"/>
              </a:rPr>
              <a:t> </a:t>
            </a:r>
            <a:r>
              <a:rPr lang="en-GB" altLang="sv-SE" sz="1400" b="1" dirty="0" err="1">
                <a:ea typeface="MS PGothic" charset="-128"/>
              </a:rPr>
              <a:t>självskadebeteende</a:t>
            </a:r>
            <a:r>
              <a:rPr lang="en-GB" altLang="sv-SE" sz="1400" b="1" dirty="0">
                <a:ea typeface="MS PGothic" charset="-128"/>
              </a:rPr>
              <a:t> </a:t>
            </a:r>
            <a:br>
              <a:rPr lang="en-GB" altLang="sv-SE" sz="1400" b="1" dirty="0">
                <a:ea typeface="MS PGothic" charset="-128"/>
              </a:rPr>
            </a:br>
            <a:r>
              <a:rPr lang="en-GB" altLang="sv-SE" sz="1400" b="1" dirty="0">
                <a:ea typeface="MS PGothic" charset="-128"/>
              </a:rPr>
              <a:t>•	</a:t>
            </a:r>
            <a:r>
              <a:rPr lang="en-GB" altLang="sv-SE" sz="1400" b="1" dirty="0" err="1">
                <a:ea typeface="MS PGothic" charset="-128"/>
              </a:rPr>
              <a:t>Hyponatremi</a:t>
            </a:r>
            <a:endParaRPr lang="en-GB" altLang="sv-SE" b="1" dirty="0">
              <a:ea typeface="MS PGothic" charset="-128"/>
            </a:endParaRPr>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31</a:t>
            </a:fld>
            <a:endParaRPr lang="en-GB" altLang="sv-SE"/>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1763688" y="4437112"/>
            <a:ext cx="5616575" cy="1223962"/>
          </a:xfrm>
        </p:spPr>
        <p:txBody>
          <a:bodyPr/>
          <a:lstStyle/>
          <a:p>
            <a:pPr eaLnBrk="1" hangingPunct="1">
              <a:lnSpc>
                <a:spcPct val="150000"/>
              </a:lnSpc>
            </a:pPr>
            <a:r>
              <a:rPr lang="en-GB" altLang="sv-SE" sz="2000" b="1" dirty="0">
                <a:ea typeface="MS PGothic" charset="-128"/>
              </a:rPr>
              <a:t>Serious Adverse Event (SAE)</a:t>
            </a:r>
            <a:br>
              <a:rPr lang="en-GB" altLang="sv-SE" sz="2000" b="1" dirty="0">
                <a:ea typeface="MS PGothic" charset="-128"/>
              </a:rPr>
            </a:br>
            <a:r>
              <a:rPr lang="en-GB" altLang="sv-SE" sz="1400" b="1" dirty="0">
                <a:ea typeface="MS PGothic" charset="-128"/>
              </a:rPr>
              <a:t># 1 </a:t>
            </a:r>
            <a:r>
              <a:rPr lang="en-GB" altLang="sv-SE" sz="1400" b="1" dirty="0" err="1">
                <a:ea typeface="MS PGothic" charset="-128"/>
              </a:rPr>
              <a:t>Leder</a:t>
            </a:r>
            <a:r>
              <a:rPr lang="en-GB" altLang="sv-SE" sz="1400" b="1" dirty="0">
                <a:ea typeface="MS PGothic" charset="-128"/>
              </a:rPr>
              <a:t> till </a:t>
            </a:r>
            <a:r>
              <a:rPr lang="en-GB" altLang="sv-SE" sz="1400" b="1" dirty="0" err="1">
                <a:ea typeface="MS PGothic" charset="-128"/>
              </a:rPr>
              <a:t>döden</a:t>
            </a:r>
            <a:r>
              <a:rPr lang="en-GB" altLang="sv-SE" sz="1400" b="1" dirty="0">
                <a:ea typeface="MS PGothic" charset="-128"/>
              </a:rPr>
              <a:t/>
            </a:r>
            <a:br>
              <a:rPr lang="en-GB" altLang="sv-SE" sz="1400" b="1" dirty="0">
                <a:ea typeface="MS PGothic" charset="-128"/>
              </a:rPr>
            </a:br>
            <a:r>
              <a:rPr lang="en-GB" altLang="sv-SE" sz="1400" b="1" dirty="0">
                <a:ea typeface="MS PGothic" charset="-128"/>
              </a:rPr>
              <a:t># 2 </a:t>
            </a:r>
            <a:r>
              <a:rPr lang="en-GB" altLang="sv-SE" sz="1400" b="1" dirty="0" err="1">
                <a:ea typeface="MS PGothic" charset="-128"/>
              </a:rPr>
              <a:t>Livshotande</a:t>
            </a:r>
            <a:r>
              <a:rPr lang="en-GB" altLang="sv-SE" sz="1400" b="1" dirty="0">
                <a:ea typeface="MS PGothic" charset="-128"/>
              </a:rPr>
              <a:t/>
            </a:r>
            <a:br>
              <a:rPr lang="en-GB" altLang="sv-SE" sz="1400" b="1" dirty="0">
                <a:ea typeface="MS PGothic" charset="-128"/>
              </a:rPr>
            </a:br>
            <a:r>
              <a:rPr lang="en-GB" altLang="sv-SE" sz="1400" b="1" dirty="0">
                <a:ea typeface="MS PGothic" charset="-128"/>
              </a:rPr>
              <a:t># 3 </a:t>
            </a:r>
            <a:r>
              <a:rPr lang="en-GB" altLang="sv-SE" sz="1400" b="1" dirty="0" err="1">
                <a:ea typeface="MS PGothic" charset="-128"/>
              </a:rPr>
              <a:t>Leder</a:t>
            </a:r>
            <a:r>
              <a:rPr lang="en-GB" altLang="sv-SE" sz="1400" b="1" dirty="0">
                <a:ea typeface="MS PGothic" charset="-128"/>
              </a:rPr>
              <a:t> till </a:t>
            </a:r>
            <a:r>
              <a:rPr lang="en-GB" altLang="sv-SE" sz="1400" b="1" dirty="0" err="1">
                <a:ea typeface="MS PGothic" charset="-128"/>
              </a:rPr>
              <a:t>sjukhusinläggning</a:t>
            </a:r>
            <a:r>
              <a:rPr lang="en-GB" altLang="sv-SE" sz="1400" b="1" dirty="0">
                <a:ea typeface="MS PGothic" charset="-128"/>
              </a:rPr>
              <a:t> </a:t>
            </a:r>
            <a:r>
              <a:rPr lang="en-GB" altLang="sv-SE" sz="1400" b="1" dirty="0" err="1">
                <a:ea typeface="MS PGothic" charset="-128"/>
              </a:rPr>
              <a:t>eller</a:t>
            </a:r>
            <a:r>
              <a:rPr lang="en-GB" altLang="sv-SE" sz="1400" b="1" dirty="0">
                <a:ea typeface="MS PGothic" charset="-128"/>
              </a:rPr>
              <a:t> </a:t>
            </a:r>
            <a:r>
              <a:rPr lang="en-GB" altLang="sv-SE" sz="1400" b="1" dirty="0" err="1">
                <a:ea typeface="MS PGothic" charset="-128"/>
              </a:rPr>
              <a:t>förlänger</a:t>
            </a:r>
            <a:r>
              <a:rPr lang="en-GB" altLang="sv-SE" sz="1400" b="1" dirty="0">
                <a:ea typeface="MS PGothic" charset="-128"/>
              </a:rPr>
              <a:t> </a:t>
            </a:r>
            <a:r>
              <a:rPr lang="en-GB" altLang="sv-SE" sz="1400" b="1" dirty="0" err="1">
                <a:ea typeface="MS PGothic" charset="-128"/>
              </a:rPr>
              <a:t>sjukhusvistelsen</a:t>
            </a:r>
            <a:r>
              <a:rPr lang="en-GB" altLang="sv-SE" sz="1400" b="1" dirty="0">
                <a:ea typeface="MS PGothic" charset="-128"/>
              </a:rPr>
              <a:t/>
            </a:r>
            <a:br>
              <a:rPr lang="en-GB" altLang="sv-SE" sz="1400" b="1" dirty="0">
                <a:ea typeface="MS PGothic" charset="-128"/>
              </a:rPr>
            </a:br>
            <a:r>
              <a:rPr lang="en-GB" altLang="sv-SE" sz="1400" b="1" dirty="0">
                <a:ea typeface="MS PGothic" charset="-128"/>
              </a:rPr>
              <a:t># 4 </a:t>
            </a:r>
            <a:r>
              <a:rPr lang="en-GB" altLang="sv-SE" sz="1400" b="1" dirty="0" err="1">
                <a:ea typeface="MS PGothic" charset="-128"/>
              </a:rPr>
              <a:t>Resulterar</a:t>
            </a:r>
            <a:r>
              <a:rPr lang="en-GB" altLang="sv-SE" sz="1400" b="1" dirty="0">
                <a:ea typeface="MS PGothic" charset="-128"/>
              </a:rPr>
              <a:t> </a:t>
            </a:r>
            <a:r>
              <a:rPr lang="en-GB" altLang="sv-SE" sz="1400" b="1" dirty="0" err="1">
                <a:ea typeface="MS PGothic" charset="-128"/>
              </a:rPr>
              <a:t>i</a:t>
            </a:r>
            <a:r>
              <a:rPr lang="en-GB" altLang="sv-SE" sz="1400" b="1" dirty="0">
                <a:ea typeface="MS PGothic" charset="-128"/>
              </a:rPr>
              <a:t> </a:t>
            </a:r>
            <a:r>
              <a:rPr lang="en-GB" altLang="sv-SE" sz="1400" b="1" dirty="0" err="1">
                <a:ea typeface="MS PGothic" charset="-128"/>
              </a:rPr>
              <a:t>bestående</a:t>
            </a:r>
            <a:r>
              <a:rPr lang="en-GB" altLang="sv-SE" sz="1400" b="1" dirty="0">
                <a:ea typeface="MS PGothic" charset="-128"/>
              </a:rPr>
              <a:t> </a:t>
            </a:r>
            <a:r>
              <a:rPr lang="en-GB" altLang="sv-SE" sz="1400" b="1" dirty="0" err="1">
                <a:ea typeface="MS PGothic" charset="-128"/>
              </a:rPr>
              <a:t>eller</a:t>
            </a:r>
            <a:r>
              <a:rPr lang="en-GB" altLang="sv-SE" sz="1400" b="1" dirty="0">
                <a:ea typeface="MS PGothic" charset="-128"/>
              </a:rPr>
              <a:t> </a:t>
            </a:r>
            <a:r>
              <a:rPr lang="en-GB" altLang="sv-SE" sz="1400" b="1" dirty="0" err="1">
                <a:ea typeface="MS PGothic" charset="-128"/>
              </a:rPr>
              <a:t>betydande</a:t>
            </a:r>
            <a:r>
              <a:rPr lang="en-GB" altLang="sv-SE" sz="1400" b="1" dirty="0">
                <a:ea typeface="MS PGothic" charset="-128"/>
              </a:rPr>
              <a:t> </a:t>
            </a:r>
            <a:r>
              <a:rPr lang="en-GB" altLang="sv-SE" sz="1400" b="1" dirty="0" err="1">
                <a:ea typeface="MS PGothic" charset="-128"/>
              </a:rPr>
              <a:t>funktionsnedsättning</a:t>
            </a:r>
            <a:r>
              <a:rPr lang="en-GB" altLang="sv-SE" sz="1400" b="1" dirty="0">
                <a:ea typeface="MS PGothic" charset="-128"/>
              </a:rPr>
              <a:t/>
            </a:r>
            <a:br>
              <a:rPr lang="en-GB" altLang="sv-SE" sz="1400" b="1" dirty="0">
                <a:ea typeface="MS PGothic" charset="-128"/>
              </a:rPr>
            </a:br>
            <a:r>
              <a:rPr lang="en-GB" altLang="sv-SE" sz="1400" b="1" dirty="0">
                <a:ea typeface="MS PGothic" charset="-128"/>
              </a:rPr>
              <a:t># 5 Om patient </a:t>
            </a:r>
            <a:r>
              <a:rPr lang="en-GB" altLang="sv-SE" sz="1400" b="1" dirty="0" err="1">
                <a:ea typeface="MS PGothic" charset="-128"/>
              </a:rPr>
              <a:t>varit</a:t>
            </a:r>
            <a:r>
              <a:rPr lang="en-GB" altLang="sv-SE" sz="1400" b="1" dirty="0">
                <a:ea typeface="MS PGothic" charset="-128"/>
              </a:rPr>
              <a:t> gravid </a:t>
            </a:r>
            <a:r>
              <a:rPr lang="en-GB" altLang="sv-SE" sz="1400" b="1" dirty="0" err="1">
                <a:ea typeface="MS PGothic" charset="-128"/>
              </a:rPr>
              <a:t>och</a:t>
            </a:r>
            <a:r>
              <a:rPr lang="en-GB" altLang="sv-SE" sz="1400" b="1" dirty="0">
                <a:ea typeface="MS PGothic" charset="-128"/>
              </a:rPr>
              <a:t> man </a:t>
            </a:r>
            <a:r>
              <a:rPr lang="en-GB" altLang="sv-SE" sz="1400" b="1" dirty="0" err="1">
                <a:ea typeface="MS PGothic" charset="-128"/>
              </a:rPr>
              <a:t>efter</a:t>
            </a:r>
            <a:r>
              <a:rPr lang="en-GB" altLang="sv-SE" sz="1400" b="1" dirty="0">
                <a:ea typeface="MS PGothic" charset="-128"/>
              </a:rPr>
              <a:t> </a:t>
            </a:r>
            <a:r>
              <a:rPr lang="en-GB" altLang="sv-SE" sz="1400" b="1" dirty="0" err="1">
                <a:ea typeface="MS PGothic" charset="-128"/>
              </a:rPr>
              <a:t>barnets</a:t>
            </a:r>
            <a:r>
              <a:rPr lang="en-GB" altLang="sv-SE" sz="1400" b="1" dirty="0">
                <a:ea typeface="MS PGothic" charset="-128"/>
              </a:rPr>
              <a:t> </a:t>
            </a:r>
            <a:r>
              <a:rPr lang="en-GB" altLang="sv-SE" sz="1400" b="1" dirty="0" err="1">
                <a:ea typeface="MS PGothic" charset="-128"/>
              </a:rPr>
              <a:t>födelse</a:t>
            </a:r>
            <a:r>
              <a:rPr lang="en-GB" altLang="sv-SE" sz="1400" b="1" dirty="0">
                <a:ea typeface="MS PGothic" charset="-128"/>
              </a:rPr>
              <a:t> </a:t>
            </a:r>
            <a:r>
              <a:rPr lang="en-GB" altLang="sv-SE" sz="1400" b="1" dirty="0" err="1">
                <a:ea typeface="MS PGothic" charset="-128"/>
              </a:rPr>
              <a:t>upptäcker</a:t>
            </a:r>
            <a:r>
              <a:rPr lang="en-GB" altLang="sv-SE" sz="1400" b="1" dirty="0">
                <a:ea typeface="MS PGothic" charset="-128"/>
              </a:rPr>
              <a:t> </a:t>
            </a:r>
            <a:r>
              <a:rPr lang="en-GB" altLang="sv-SE" sz="1400" b="1" dirty="0" err="1">
                <a:ea typeface="MS PGothic" charset="-128"/>
              </a:rPr>
              <a:t>kongenitala</a:t>
            </a:r>
            <a:r>
              <a:rPr lang="en-GB" altLang="sv-SE" sz="1400" b="1" dirty="0">
                <a:ea typeface="MS PGothic" charset="-128"/>
              </a:rPr>
              <a:t> </a:t>
            </a:r>
            <a:r>
              <a:rPr lang="en-GB" altLang="sv-SE" sz="1400" b="1" dirty="0" err="1">
                <a:ea typeface="MS PGothic" charset="-128"/>
              </a:rPr>
              <a:t>anomalier</a:t>
            </a:r>
            <a:r>
              <a:rPr lang="en-GB" altLang="sv-SE" sz="1400" b="1" dirty="0">
                <a:ea typeface="MS PGothic" charset="-128"/>
              </a:rPr>
              <a:t> </a:t>
            </a:r>
            <a:r>
              <a:rPr lang="en-GB" altLang="sv-SE" sz="1400" b="1" dirty="0" err="1">
                <a:ea typeface="MS PGothic" charset="-128"/>
              </a:rPr>
              <a:t>eller</a:t>
            </a:r>
            <a:r>
              <a:rPr lang="en-GB" altLang="sv-SE" sz="1400" b="1" dirty="0">
                <a:ea typeface="MS PGothic" charset="-128"/>
              </a:rPr>
              <a:t> </a:t>
            </a:r>
            <a:r>
              <a:rPr lang="en-GB" altLang="sv-SE" sz="1400" b="1" dirty="0" err="1">
                <a:ea typeface="MS PGothic" charset="-128"/>
              </a:rPr>
              <a:t>det</a:t>
            </a:r>
            <a:r>
              <a:rPr lang="en-GB" altLang="sv-SE" sz="1400" b="1" dirty="0">
                <a:ea typeface="MS PGothic" charset="-128"/>
              </a:rPr>
              <a:t> </a:t>
            </a:r>
            <a:r>
              <a:rPr lang="en-GB" altLang="sv-SE" sz="1400" b="1" dirty="0" err="1">
                <a:ea typeface="MS PGothic" charset="-128"/>
              </a:rPr>
              <a:t>föreligger</a:t>
            </a:r>
            <a:r>
              <a:rPr lang="en-GB" altLang="sv-SE" sz="1400" b="1" dirty="0">
                <a:ea typeface="MS PGothic" charset="-128"/>
              </a:rPr>
              <a:t> </a:t>
            </a:r>
            <a:r>
              <a:rPr lang="en-GB" altLang="sv-SE" sz="1400" b="1" dirty="0" err="1">
                <a:ea typeface="MS PGothic" charset="-128"/>
              </a:rPr>
              <a:t>särskilda</a:t>
            </a:r>
            <a:r>
              <a:rPr lang="en-GB" altLang="sv-SE" sz="1400" b="1" dirty="0">
                <a:ea typeface="MS PGothic" charset="-128"/>
              </a:rPr>
              <a:t> problem </a:t>
            </a:r>
            <a:r>
              <a:rPr lang="en-GB" altLang="sv-SE" sz="1400" b="1" dirty="0" err="1">
                <a:ea typeface="MS PGothic" charset="-128"/>
              </a:rPr>
              <a:t>i</a:t>
            </a:r>
            <a:r>
              <a:rPr lang="en-GB" altLang="sv-SE" sz="1400" b="1" dirty="0">
                <a:ea typeface="MS PGothic" charset="-128"/>
              </a:rPr>
              <a:t> </a:t>
            </a:r>
            <a:r>
              <a:rPr lang="en-GB" altLang="sv-SE" sz="1400" b="1" dirty="0" err="1">
                <a:ea typeface="MS PGothic" charset="-128"/>
              </a:rPr>
              <a:t>samband</a:t>
            </a:r>
            <a:r>
              <a:rPr lang="en-GB" altLang="sv-SE" sz="1400" b="1" dirty="0">
                <a:ea typeface="MS PGothic" charset="-128"/>
              </a:rPr>
              <a:t> med </a:t>
            </a:r>
            <a:r>
              <a:rPr lang="en-GB" altLang="sv-SE" sz="1400" b="1" dirty="0" err="1">
                <a:ea typeface="MS PGothic" charset="-128"/>
              </a:rPr>
              <a:t>förlossning</a:t>
            </a:r>
            <a:r>
              <a:rPr lang="en-GB" altLang="sv-SE" sz="1400" b="1" dirty="0">
                <a:ea typeface="MS PGothic" charset="-128"/>
              </a:rPr>
              <a:t> </a:t>
            </a:r>
            <a:r>
              <a:rPr lang="en-GB" altLang="sv-SE" sz="1400" b="1" dirty="0" err="1">
                <a:ea typeface="MS PGothic" charset="-128"/>
              </a:rPr>
              <a:t>eller</a:t>
            </a:r>
            <a:r>
              <a:rPr lang="en-GB" altLang="sv-SE" sz="1400" b="1" dirty="0">
                <a:ea typeface="MS PGothic" charset="-128"/>
              </a:rPr>
              <a:t> </a:t>
            </a:r>
            <a:r>
              <a:rPr lang="en-GB" altLang="sv-SE" sz="1400" b="1" dirty="0" err="1">
                <a:ea typeface="MS PGothic" charset="-128"/>
              </a:rPr>
              <a:t>efter</a:t>
            </a:r>
            <a:r>
              <a:rPr lang="en-GB" altLang="sv-SE" sz="1400" b="1" dirty="0">
                <a:ea typeface="MS PGothic" charset="-128"/>
              </a:rPr>
              <a:t> </a:t>
            </a:r>
            <a:r>
              <a:rPr lang="en-GB" altLang="sv-SE" sz="1400" b="1" dirty="0" err="1">
                <a:ea typeface="MS PGothic" charset="-128"/>
              </a:rPr>
              <a:t>födelse</a:t>
            </a:r>
            <a:r>
              <a:rPr lang="en-GB" altLang="sv-SE" sz="1400" b="1" dirty="0">
                <a:ea typeface="MS PGothic" charset="-128"/>
              </a:rPr>
              <a:t/>
            </a:r>
            <a:br>
              <a:rPr lang="en-GB" altLang="sv-SE" sz="1400" b="1" dirty="0">
                <a:ea typeface="MS PGothic" charset="-128"/>
              </a:rPr>
            </a:br>
            <a:r>
              <a:rPr lang="en-GB" altLang="sv-SE" sz="1400" b="1" dirty="0">
                <a:ea typeface="MS PGothic" charset="-128"/>
              </a:rPr>
              <a:t/>
            </a:r>
            <a:br>
              <a:rPr lang="en-GB" altLang="sv-SE" sz="1400" b="1" dirty="0">
                <a:ea typeface="MS PGothic" charset="-128"/>
              </a:rPr>
            </a:br>
            <a:r>
              <a:rPr lang="en-GB" altLang="sv-SE" sz="1600" b="1" dirty="0" err="1">
                <a:ea typeface="MS PGothic" charset="-128"/>
              </a:rPr>
              <a:t>Ska</a:t>
            </a:r>
            <a:r>
              <a:rPr lang="en-GB" altLang="sv-SE" sz="1600" b="1" dirty="0">
                <a:ea typeface="MS PGothic" charset="-128"/>
              </a:rPr>
              <a:t> </a:t>
            </a:r>
            <a:r>
              <a:rPr lang="en-GB" altLang="sv-SE" sz="1600" b="1" dirty="0" err="1">
                <a:ea typeface="MS PGothic" charset="-128"/>
              </a:rPr>
              <a:t>rapporteras</a:t>
            </a:r>
            <a:r>
              <a:rPr lang="en-GB" altLang="sv-SE" sz="1600" b="1" dirty="0">
                <a:ea typeface="MS PGothic" charset="-128"/>
              </a:rPr>
              <a:t> </a:t>
            </a:r>
            <a:r>
              <a:rPr lang="en-GB" altLang="sv-SE" sz="1600" b="1" dirty="0" err="1">
                <a:ea typeface="MS PGothic" charset="-128"/>
              </a:rPr>
              <a:t>inom</a:t>
            </a:r>
            <a:r>
              <a:rPr lang="en-GB" altLang="sv-SE" sz="1600" b="1" dirty="0">
                <a:ea typeface="MS PGothic" charset="-128"/>
              </a:rPr>
              <a:t> 24 </a:t>
            </a:r>
            <a:r>
              <a:rPr lang="en-GB" altLang="sv-SE" sz="1600" b="1" dirty="0" err="1">
                <a:ea typeface="MS PGothic" charset="-128"/>
              </a:rPr>
              <a:t>timmar</a:t>
            </a:r>
            <a:r>
              <a:rPr lang="en-GB" altLang="sv-SE" sz="1600" b="1" dirty="0">
                <a:ea typeface="MS PGothic" charset="-128"/>
              </a:rPr>
              <a:t> via </a:t>
            </a:r>
            <a:r>
              <a:rPr lang="en-GB" altLang="sv-SE" sz="1600" b="1" dirty="0" err="1">
                <a:ea typeface="MS PGothic" charset="-128"/>
              </a:rPr>
              <a:t>eCRF-systemet</a:t>
            </a:r>
            <a:r>
              <a:rPr lang="en-GB" altLang="sv-SE" sz="1600" b="1" dirty="0">
                <a:ea typeface="MS PGothic" charset="-128"/>
              </a:rPr>
              <a:t>. </a:t>
            </a:r>
            <a:r>
              <a:rPr lang="en-GB" altLang="sv-SE" sz="1600" b="1" dirty="0" err="1">
                <a:ea typeface="MS PGothic" charset="-128"/>
              </a:rPr>
              <a:t>Meddelande</a:t>
            </a:r>
            <a:r>
              <a:rPr lang="en-GB" altLang="sv-SE" sz="1600" b="1" dirty="0">
                <a:ea typeface="MS PGothic" charset="-128"/>
              </a:rPr>
              <a:t> till </a:t>
            </a:r>
            <a:r>
              <a:rPr lang="en-GB" altLang="sv-SE" sz="1600" b="1" dirty="0" err="1">
                <a:ea typeface="MS PGothic" charset="-128"/>
              </a:rPr>
              <a:t>studieledningen</a:t>
            </a:r>
            <a:r>
              <a:rPr lang="en-GB" altLang="sv-SE" sz="1600" b="1" dirty="0">
                <a:ea typeface="MS PGothic" charset="-128"/>
              </a:rPr>
              <a:t> via e-post.</a:t>
            </a:r>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32</a:t>
            </a:fld>
            <a:endParaRPr lang="en-GB" altLang="sv-SE"/>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1547664" y="2348880"/>
            <a:ext cx="5616575" cy="3024187"/>
          </a:xfrm>
        </p:spPr>
        <p:txBody>
          <a:bodyPr/>
          <a:lstStyle/>
          <a:p>
            <a:pPr eaLnBrk="1" hangingPunct="1">
              <a:lnSpc>
                <a:spcPct val="150000"/>
              </a:lnSpc>
            </a:pPr>
            <a:r>
              <a:rPr lang="en-GB" altLang="sv-SE" sz="2000" b="1" dirty="0">
                <a:ea typeface="MS PGothic" charset="-128"/>
              </a:rPr>
              <a:t>Suspected Unexpected Serious Adverse Reaction (SUSAR)</a:t>
            </a:r>
            <a:br>
              <a:rPr lang="en-GB" altLang="sv-SE" sz="2000" b="1" dirty="0">
                <a:ea typeface="MS PGothic" charset="-128"/>
              </a:rPr>
            </a:br>
            <a:r>
              <a:rPr lang="en-GB" altLang="sv-SE" sz="2000" b="1" dirty="0">
                <a:ea typeface="MS PGothic" charset="-128"/>
              </a:rPr>
              <a:t/>
            </a:r>
            <a:br>
              <a:rPr lang="en-GB" altLang="sv-SE" sz="2000" b="1" dirty="0">
                <a:ea typeface="MS PGothic" charset="-128"/>
              </a:rPr>
            </a:br>
            <a:r>
              <a:rPr lang="en-GB" altLang="sv-SE" sz="1400" b="1" dirty="0" err="1">
                <a:ea typeface="MS PGothic" charset="-128"/>
              </a:rPr>
              <a:t>Helt</a:t>
            </a:r>
            <a:r>
              <a:rPr lang="en-GB" altLang="sv-SE" sz="1400" b="1" dirty="0">
                <a:ea typeface="MS PGothic" charset="-128"/>
              </a:rPr>
              <a:t> </a:t>
            </a:r>
            <a:r>
              <a:rPr lang="en-GB" altLang="sv-SE" sz="1400" b="1" dirty="0" err="1">
                <a:ea typeface="MS PGothic" charset="-128"/>
              </a:rPr>
              <a:t>oväntad</a:t>
            </a:r>
            <a:r>
              <a:rPr lang="en-GB" altLang="sv-SE" sz="1400" b="1" dirty="0">
                <a:ea typeface="MS PGothic" charset="-128"/>
              </a:rPr>
              <a:t> </a:t>
            </a:r>
            <a:r>
              <a:rPr lang="en-GB" altLang="sv-SE" sz="1400" b="1" dirty="0" err="1">
                <a:ea typeface="MS PGothic" charset="-128"/>
              </a:rPr>
              <a:t>allvarlig</a:t>
            </a:r>
            <a:r>
              <a:rPr lang="en-GB" altLang="sv-SE" sz="1400" b="1" dirty="0">
                <a:ea typeface="MS PGothic" charset="-128"/>
              </a:rPr>
              <a:t> </a:t>
            </a:r>
            <a:r>
              <a:rPr lang="en-GB" altLang="sv-SE" sz="1400" b="1" dirty="0" err="1">
                <a:ea typeface="MS PGothic" charset="-128"/>
              </a:rPr>
              <a:t>sidoeffekt</a:t>
            </a:r>
            <a:r>
              <a:rPr lang="en-GB" altLang="sv-SE" sz="1400" b="1" dirty="0">
                <a:ea typeface="MS PGothic" charset="-128"/>
              </a:rPr>
              <a:t> </a:t>
            </a:r>
            <a:r>
              <a:rPr lang="en-GB" altLang="sv-SE" sz="1400" b="1" dirty="0" err="1">
                <a:ea typeface="MS PGothic" charset="-128"/>
              </a:rPr>
              <a:t>som</a:t>
            </a:r>
            <a:r>
              <a:rPr lang="en-GB" altLang="sv-SE" sz="1400" b="1" dirty="0">
                <a:ea typeface="MS PGothic" charset="-128"/>
              </a:rPr>
              <a:t> med </a:t>
            </a:r>
            <a:r>
              <a:rPr lang="en-GB" altLang="sv-SE" sz="1400" b="1" dirty="0" err="1">
                <a:ea typeface="MS PGothic" charset="-128"/>
              </a:rPr>
              <a:t>största</a:t>
            </a:r>
            <a:r>
              <a:rPr lang="en-GB" altLang="sv-SE" sz="1400" b="1" dirty="0">
                <a:ea typeface="MS PGothic" charset="-128"/>
              </a:rPr>
              <a:t> </a:t>
            </a:r>
            <a:r>
              <a:rPr lang="en-GB" altLang="sv-SE" sz="1400" b="1" dirty="0" err="1">
                <a:ea typeface="MS PGothic" charset="-128"/>
              </a:rPr>
              <a:t>sannolikhet</a:t>
            </a:r>
            <a:r>
              <a:rPr lang="en-GB" altLang="sv-SE" sz="1400" b="1" dirty="0">
                <a:ea typeface="MS PGothic" charset="-128"/>
              </a:rPr>
              <a:t> </a:t>
            </a:r>
            <a:r>
              <a:rPr lang="en-GB" altLang="sv-SE" sz="1400" b="1" dirty="0" err="1">
                <a:ea typeface="MS PGothic" charset="-128"/>
              </a:rPr>
              <a:t>bero</a:t>
            </a:r>
            <a:r>
              <a:rPr lang="en-GB" altLang="sv-SE" sz="1400" b="1" dirty="0">
                <a:ea typeface="MS PGothic" charset="-128"/>
              </a:rPr>
              <a:t> </a:t>
            </a:r>
            <a:r>
              <a:rPr lang="en-GB" altLang="sv-SE" sz="1400" b="1" dirty="0" err="1">
                <a:ea typeface="MS PGothic" charset="-128"/>
              </a:rPr>
              <a:t>på</a:t>
            </a:r>
            <a:r>
              <a:rPr lang="en-GB" altLang="sv-SE" sz="1400" b="1" dirty="0">
                <a:ea typeface="MS PGothic" charset="-128"/>
              </a:rPr>
              <a:t> </a:t>
            </a:r>
            <a:r>
              <a:rPr lang="en-GB" altLang="sv-SE" sz="1400" b="1" dirty="0" err="1">
                <a:ea typeface="MS PGothic" charset="-128"/>
              </a:rPr>
              <a:t>studiebehandligen</a:t>
            </a:r>
            <a:r>
              <a:rPr lang="en-GB" altLang="sv-SE" sz="1400" b="1" dirty="0">
                <a:ea typeface="MS PGothic" charset="-128"/>
              </a:rPr>
              <a:t>. </a:t>
            </a:r>
            <a:br>
              <a:rPr lang="en-GB" altLang="sv-SE" sz="1400" b="1" dirty="0">
                <a:ea typeface="MS PGothic" charset="-128"/>
              </a:rPr>
            </a:br>
            <a:r>
              <a:rPr lang="en-GB" altLang="sv-SE" sz="1400" b="1" dirty="0" err="1">
                <a:ea typeface="MS PGothic" charset="-128"/>
              </a:rPr>
              <a:t>Oväntad</a:t>
            </a:r>
            <a:r>
              <a:rPr lang="en-GB" altLang="sv-SE" sz="1400" b="1" dirty="0">
                <a:ea typeface="MS PGothic" charset="-128"/>
              </a:rPr>
              <a:t> = </a:t>
            </a:r>
            <a:r>
              <a:rPr lang="en-GB" altLang="sv-SE" sz="1400" b="1" dirty="0" err="1">
                <a:ea typeface="MS PGothic" charset="-128"/>
              </a:rPr>
              <a:t>finns</a:t>
            </a:r>
            <a:r>
              <a:rPr lang="en-GB" altLang="sv-SE" sz="1400" b="1" dirty="0">
                <a:ea typeface="MS PGothic" charset="-128"/>
              </a:rPr>
              <a:t> </a:t>
            </a:r>
            <a:r>
              <a:rPr lang="en-GB" altLang="sv-SE" sz="1400" b="1" dirty="0" err="1">
                <a:ea typeface="MS PGothic" charset="-128"/>
              </a:rPr>
              <a:t>ej</a:t>
            </a:r>
            <a:r>
              <a:rPr lang="en-GB" altLang="sv-SE" sz="1400" b="1" dirty="0">
                <a:ea typeface="MS PGothic" charset="-128"/>
              </a:rPr>
              <a:t> med </a:t>
            </a:r>
            <a:r>
              <a:rPr lang="en-GB" altLang="sv-SE" sz="1400" b="1" dirty="0" err="1">
                <a:ea typeface="MS PGothic" charset="-128"/>
              </a:rPr>
              <a:t>i</a:t>
            </a:r>
            <a:r>
              <a:rPr lang="en-GB" altLang="sv-SE" sz="1400" b="1" dirty="0">
                <a:ea typeface="MS PGothic" charset="-128"/>
              </a:rPr>
              <a:t> </a:t>
            </a:r>
            <a:r>
              <a:rPr lang="en-GB" altLang="sv-SE" sz="1400" b="1" dirty="0" err="1">
                <a:ea typeface="MS PGothic" charset="-128"/>
              </a:rPr>
              <a:t>produktresumén</a:t>
            </a:r>
            <a:r>
              <a:rPr lang="en-GB" altLang="sv-SE" sz="1400" b="1" dirty="0">
                <a:ea typeface="MS PGothic" charset="-128"/>
              </a:rPr>
              <a:t/>
            </a:r>
            <a:br>
              <a:rPr lang="en-GB" altLang="sv-SE" sz="1400" b="1" dirty="0">
                <a:ea typeface="MS PGothic" charset="-128"/>
              </a:rPr>
            </a:br>
            <a:r>
              <a:rPr lang="en-GB" altLang="sv-SE" sz="1400" b="1" dirty="0">
                <a:ea typeface="MS PGothic" charset="-128"/>
              </a:rPr>
              <a:t/>
            </a:r>
            <a:br>
              <a:rPr lang="en-GB" altLang="sv-SE" sz="1400" b="1" dirty="0">
                <a:ea typeface="MS PGothic" charset="-128"/>
              </a:rPr>
            </a:br>
            <a:r>
              <a:rPr lang="en-GB" altLang="sv-SE" sz="1400" b="1" dirty="0" err="1">
                <a:ea typeface="MS PGothic" charset="-128"/>
              </a:rPr>
              <a:t>Ska</a:t>
            </a:r>
            <a:r>
              <a:rPr lang="en-GB" altLang="sv-SE" sz="1400" b="1" dirty="0">
                <a:ea typeface="MS PGothic" charset="-128"/>
              </a:rPr>
              <a:t> </a:t>
            </a:r>
            <a:r>
              <a:rPr lang="en-GB" altLang="sv-SE" sz="1400" b="1" dirty="0" err="1">
                <a:ea typeface="MS PGothic" charset="-128"/>
              </a:rPr>
              <a:t>rapporteras</a:t>
            </a:r>
            <a:r>
              <a:rPr lang="en-GB" altLang="sv-SE" sz="1400" b="1" dirty="0">
                <a:ea typeface="MS PGothic" charset="-128"/>
              </a:rPr>
              <a:t> </a:t>
            </a:r>
            <a:r>
              <a:rPr lang="en-GB" altLang="sv-SE" sz="1400" b="1" dirty="0" err="1">
                <a:ea typeface="MS PGothic" charset="-128"/>
              </a:rPr>
              <a:t>inom</a:t>
            </a:r>
            <a:r>
              <a:rPr lang="en-GB" altLang="sv-SE" sz="1400" b="1" dirty="0">
                <a:ea typeface="MS PGothic" charset="-128"/>
              </a:rPr>
              <a:t> 24 </a:t>
            </a:r>
            <a:r>
              <a:rPr lang="en-GB" altLang="sv-SE" sz="1400" b="1" dirty="0" err="1">
                <a:ea typeface="MS PGothic" charset="-128"/>
              </a:rPr>
              <a:t>timmar</a:t>
            </a:r>
            <a:r>
              <a:rPr lang="en-GB" altLang="sv-SE" sz="1400" b="1" dirty="0">
                <a:ea typeface="MS PGothic" charset="-128"/>
              </a:rPr>
              <a:t> </a:t>
            </a:r>
            <a:r>
              <a:rPr lang="en-GB" altLang="sv-SE" sz="1400" b="1" dirty="0" err="1">
                <a:ea typeface="MS PGothic" charset="-128"/>
              </a:rPr>
              <a:t>på</a:t>
            </a:r>
            <a:r>
              <a:rPr lang="en-GB" altLang="sv-SE" sz="1400" b="1" dirty="0">
                <a:ea typeface="MS PGothic" charset="-128"/>
              </a:rPr>
              <a:t> </a:t>
            </a:r>
            <a:r>
              <a:rPr lang="en-GB" altLang="sv-SE" sz="1400" b="1" dirty="0" err="1">
                <a:ea typeface="MS PGothic" charset="-128"/>
              </a:rPr>
              <a:t>hjälptelefonen</a:t>
            </a:r>
            <a:r>
              <a:rPr lang="en-GB" altLang="sv-SE" sz="1400" b="1" dirty="0">
                <a:ea typeface="MS PGothic" charset="-128"/>
              </a:rPr>
              <a:t/>
            </a:r>
            <a:br>
              <a:rPr lang="en-GB" altLang="sv-SE" sz="1400" b="1" dirty="0">
                <a:ea typeface="MS PGothic" charset="-128"/>
              </a:rPr>
            </a:br>
            <a:r>
              <a:rPr lang="en-GB" altLang="sv-SE" sz="1400" b="1" dirty="0" err="1">
                <a:ea typeface="MS PGothic" charset="-128"/>
              </a:rPr>
              <a:t>Sparas</a:t>
            </a:r>
            <a:r>
              <a:rPr lang="en-GB" altLang="sv-SE" sz="1400" b="1" dirty="0">
                <a:ea typeface="MS PGothic" charset="-128"/>
              </a:rPr>
              <a:t> </a:t>
            </a:r>
            <a:r>
              <a:rPr lang="en-GB" altLang="sv-SE" sz="1400" b="1" dirty="0" err="1">
                <a:ea typeface="MS PGothic" charset="-128"/>
              </a:rPr>
              <a:t>separat</a:t>
            </a:r>
            <a:r>
              <a:rPr lang="en-GB" altLang="sv-SE" sz="1400" b="1" dirty="0">
                <a:ea typeface="MS PGothic" charset="-128"/>
              </a:rPr>
              <a:t> </a:t>
            </a:r>
            <a:r>
              <a:rPr lang="en-GB" altLang="sv-SE" sz="1400" b="1" dirty="0" err="1">
                <a:ea typeface="MS PGothic" charset="-128"/>
              </a:rPr>
              <a:t>på</a:t>
            </a:r>
            <a:r>
              <a:rPr lang="en-GB" altLang="sv-SE" sz="1400" b="1" dirty="0">
                <a:ea typeface="MS PGothic" charset="-128"/>
              </a:rPr>
              <a:t> </a:t>
            </a:r>
            <a:r>
              <a:rPr lang="en-GB" altLang="sv-SE" sz="1400" b="1" dirty="0" err="1">
                <a:ea typeface="MS PGothic" charset="-128"/>
              </a:rPr>
              <a:t>papper</a:t>
            </a:r>
            <a:r>
              <a:rPr lang="en-GB" altLang="sv-SE" sz="1400" b="1" dirty="0">
                <a:ea typeface="MS PGothic" charset="-128"/>
              </a:rPr>
              <a:t>.</a:t>
            </a:r>
            <a:endParaRPr lang="en-GB" altLang="sv-SE" b="1" dirty="0">
              <a:ea typeface="MS PGothic" charset="-128"/>
            </a:endParaRPr>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33</a:t>
            </a:fld>
            <a:endParaRPr lang="en-GB" altLang="sv-SE"/>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ktangel 8"/>
          <p:cNvSpPr>
            <a:spLocks noChangeArrowheads="1"/>
          </p:cNvSpPr>
          <p:nvPr/>
        </p:nvSpPr>
        <p:spPr bwMode="auto">
          <a:xfrm flipV="1">
            <a:off x="2735263" y="981075"/>
            <a:ext cx="5005387" cy="360363"/>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endParaRPr lang="sv-SE" altLang="sv-SE" sz="1800"/>
          </a:p>
        </p:txBody>
      </p:sp>
      <p:pic>
        <p:nvPicPr>
          <p:cNvPr id="79874" name="Bildobjekt 3" descr="FOCUS Trial - Fluoxetine or Control Under Supervision.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843213" y="188913"/>
            <a:ext cx="2046287" cy="1265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9875" name="Rak 2"/>
          <p:cNvCxnSpPr>
            <a:cxnSpLocks noChangeShapeType="1"/>
          </p:cNvCxnSpPr>
          <p:nvPr/>
        </p:nvCxnSpPr>
        <p:spPr bwMode="auto">
          <a:xfrm>
            <a:off x="0" y="1757363"/>
            <a:ext cx="9144000" cy="0"/>
          </a:xfrm>
          <a:prstGeom prst="line">
            <a:avLst/>
          </a:prstGeom>
          <a:noFill/>
          <a:ln w="25400">
            <a:solidFill>
              <a:schemeClr val="bg1"/>
            </a:solidFill>
            <a:round/>
            <a:headEnd/>
            <a:tailEnd/>
          </a:ln>
          <a:extLst>
            <a:ext uri="{909E8E84-426E-40DD-AFC4-6F175D3DCCD1}">
              <a14:hiddenFill xmlns:a14="http://schemas.microsoft.com/office/drawing/2010/main" xmlns="">
                <a:noFill/>
              </a14:hiddenFill>
            </a:ext>
          </a:extLst>
        </p:spPr>
      </p:cxnSp>
      <p:sp>
        <p:nvSpPr>
          <p:cNvPr id="79876" name="Rectangle 2"/>
          <p:cNvSpPr>
            <a:spLocks noGrp="1" noChangeArrowheads="1"/>
          </p:cNvSpPr>
          <p:nvPr>
            <p:ph type="title"/>
          </p:nvPr>
        </p:nvSpPr>
        <p:spPr>
          <a:xfrm>
            <a:off x="2749550" y="2163763"/>
            <a:ext cx="3257550" cy="990600"/>
          </a:xfrm>
        </p:spPr>
        <p:txBody>
          <a:bodyPr/>
          <a:lstStyle/>
          <a:p>
            <a:pPr eaLnBrk="1" hangingPunct="1"/>
            <a:r>
              <a:rPr lang="en-GB" altLang="sv-SE">
                <a:solidFill>
                  <a:srgbClr val="000000"/>
                </a:solidFill>
                <a:latin typeface="Gill Sans" charset="0"/>
                <a:ea typeface="ヒラギノ角ゴ ProN W3" charset="-128"/>
              </a:rPr>
              <a:t>Länkar</a:t>
            </a:r>
          </a:p>
        </p:txBody>
      </p:sp>
      <p:sp>
        <p:nvSpPr>
          <p:cNvPr id="79877" name="Text Box 3"/>
          <p:cNvSpPr txBox="1">
            <a:spLocks/>
          </p:cNvSpPr>
          <p:nvPr/>
        </p:nvSpPr>
        <p:spPr bwMode="auto">
          <a:xfrm>
            <a:off x="2776538" y="3273425"/>
            <a:ext cx="5946775" cy="162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spcBef>
                <a:spcPct val="50000"/>
              </a:spcBef>
            </a:pPr>
            <a:r>
              <a:rPr lang="en-GB" altLang="sv-SE" sz="2500">
                <a:solidFill>
                  <a:srgbClr val="000000"/>
                </a:solidFill>
                <a:latin typeface="Gill Sans" charset="0"/>
                <a:ea typeface="ヒラギノ角ゴ ProN W3" charset="-128"/>
                <a:sym typeface="Gill Sans" charset="0"/>
              </a:rPr>
              <a:t>www.effects.se</a:t>
            </a:r>
          </a:p>
          <a:p>
            <a:pPr eaLnBrk="1" hangingPunct="1">
              <a:spcBef>
                <a:spcPct val="50000"/>
              </a:spcBef>
            </a:pPr>
            <a:r>
              <a:rPr lang="en-GB" altLang="sv-SE" sz="2500">
                <a:solidFill>
                  <a:srgbClr val="000000"/>
                </a:solidFill>
                <a:latin typeface="Gill Sans" charset="0"/>
                <a:ea typeface="ヒラギノ角ゴ ProN W3" charset="-128"/>
                <a:sym typeface="Gill Sans" charset="0"/>
              </a:rPr>
              <a:t>www.focustrial.org.uk</a:t>
            </a:r>
          </a:p>
          <a:p>
            <a:pPr eaLnBrk="1" hangingPunct="1">
              <a:spcBef>
                <a:spcPct val="50000"/>
              </a:spcBef>
            </a:pPr>
            <a:r>
              <a:rPr lang="en-GB" altLang="sv-SE" sz="2500">
                <a:solidFill>
                  <a:srgbClr val="000000"/>
                </a:solidFill>
                <a:latin typeface="Gill Sans" charset="0"/>
                <a:ea typeface="ヒラギノ角ゴ ProN W3" charset="-128"/>
                <a:sym typeface="Gill Sans" charset="0"/>
              </a:rPr>
              <a:t>www.affinitytrial.org</a:t>
            </a:r>
          </a:p>
        </p:txBody>
      </p:sp>
      <p:pic>
        <p:nvPicPr>
          <p:cNvPr id="79878" name="Bildobjekt 4" descr="AFFINITY Trial |.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973638" y="188913"/>
            <a:ext cx="1974850"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9" name="Rektangel 1"/>
          <p:cNvSpPr>
            <a:spLocks noChangeArrowheads="1"/>
          </p:cNvSpPr>
          <p:nvPr/>
        </p:nvSpPr>
        <p:spPr bwMode="auto">
          <a:xfrm>
            <a:off x="1258888" y="1341438"/>
            <a:ext cx="6408737" cy="2159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endParaRPr lang="sv-SE" altLang="sv-SE" sz="1800"/>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34</a:t>
            </a:fld>
            <a:endParaRPr lang="en-GB" altLang="sv-SE"/>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899592" y="2708920"/>
            <a:ext cx="7313612" cy="1223962"/>
          </a:xfrm>
        </p:spPr>
        <p:txBody>
          <a:bodyPr/>
          <a:lstStyle/>
          <a:p>
            <a:pPr algn="ctr" eaLnBrk="1" hangingPunct="1"/>
            <a:r>
              <a:rPr lang="en-GB" altLang="sv-SE" b="1" dirty="0">
                <a:ea typeface="MS PGothic" charset="-128"/>
              </a:rPr>
              <a:t>Tack!</a:t>
            </a:r>
            <a:br>
              <a:rPr lang="en-GB" altLang="sv-SE" b="1" dirty="0">
                <a:ea typeface="MS PGothic" charset="-128"/>
              </a:rPr>
            </a:br>
            <a:r>
              <a:rPr lang="en-GB" altLang="sv-SE" b="1" dirty="0" err="1">
                <a:ea typeface="MS PGothic" charset="-128"/>
              </a:rPr>
              <a:t>Diskussioner</a:t>
            </a:r>
            <a:r>
              <a:rPr lang="en-GB" altLang="sv-SE" b="1" dirty="0">
                <a:ea typeface="MS PGothic" charset="-128"/>
              </a:rPr>
              <a:t> </a:t>
            </a:r>
            <a:r>
              <a:rPr lang="en-GB" altLang="sv-SE" b="1" dirty="0" err="1">
                <a:ea typeface="MS PGothic" charset="-128"/>
              </a:rPr>
              <a:t>och</a:t>
            </a:r>
            <a:r>
              <a:rPr lang="en-GB" altLang="sv-SE" b="1" dirty="0">
                <a:ea typeface="MS PGothic" charset="-128"/>
              </a:rPr>
              <a:t> </a:t>
            </a:r>
            <a:r>
              <a:rPr lang="en-GB" altLang="sv-SE" b="1" dirty="0" err="1">
                <a:ea typeface="MS PGothic" charset="-128"/>
              </a:rPr>
              <a:t>frågor</a:t>
            </a:r>
            <a:endParaRPr lang="en-GB" altLang="sv-SE" b="1" dirty="0">
              <a:ea typeface="MS PGothic" charset="-128"/>
            </a:endParaRPr>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35</a:t>
            </a:fld>
            <a:endParaRPr lang="en-GB" altLang="sv-SE"/>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1334511" y="1556792"/>
            <a:ext cx="7772400" cy="1143000"/>
          </a:xfrm>
        </p:spPr>
        <p:txBody>
          <a:bodyPr/>
          <a:lstStyle/>
          <a:p>
            <a:pPr eaLnBrk="1" hangingPunct="1"/>
            <a:r>
              <a:rPr lang="sv-SE" altLang="sv-SE" sz="5100">
                <a:solidFill>
                  <a:srgbClr val="000000"/>
                </a:solidFill>
                <a:ea typeface="ヒラギノ角ゴ ProN W3" charset="-128"/>
              </a:rPr>
              <a:t>Tänkbara mekanismer</a:t>
            </a:r>
            <a:br>
              <a:rPr lang="sv-SE" altLang="sv-SE" sz="5100">
                <a:solidFill>
                  <a:srgbClr val="000000"/>
                </a:solidFill>
                <a:ea typeface="ヒラギノ角ゴ ProN W3" charset="-128"/>
              </a:rPr>
            </a:br>
            <a:r>
              <a:rPr lang="sv-SE" altLang="sv-SE" sz="2800" dirty="0" err="1">
                <a:solidFill>
                  <a:srgbClr val="000000"/>
                </a:solidFill>
                <a:ea typeface="ヒラギノ角ゴ ProN W3" charset="-128"/>
              </a:rPr>
              <a:t>Placticitetsökande</a:t>
            </a:r>
            <a:endParaRPr lang="sv-SE" altLang="sv-SE" sz="5100" b="1" dirty="0">
              <a:solidFill>
                <a:srgbClr val="000000"/>
              </a:solidFill>
              <a:ea typeface="ヒラギノ角ゴ ProN W3" charset="-128"/>
            </a:endParaRPr>
          </a:p>
        </p:txBody>
      </p:sp>
      <p:sp>
        <p:nvSpPr>
          <p:cNvPr id="33794" name="Rectangle 3"/>
          <p:cNvSpPr>
            <a:spLocks noGrp="1" noChangeArrowheads="1"/>
          </p:cNvSpPr>
          <p:nvPr>
            <p:ph type="body" idx="4294967295"/>
          </p:nvPr>
        </p:nvSpPr>
        <p:spPr>
          <a:xfrm>
            <a:off x="1371600" y="2151037"/>
            <a:ext cx="7772400" cy="4402138"/>
          </a:xfrm>
        </p:spPr>
        <p:txBody>
          <a:bodyPr/>
          <a:lstStyle/>
          <a:p>
            <a:pPr eaLnBrk="1" hangingPunct="1"/>
            <a:endParaRPr lang="sv-SE" altLang="sv-SE" dirty="0">
              <a:latin typeface="Arial" charset="0"/>
              <a:ea typeface="MS PGothic" charset="-128"/>
            </a:endParaRPr>
          </a:p>
          <a:p>
            <a:pPr eaLnBrk="1" hangingPunct="1">
              <a:lnSpc>
                <a:spcPct val="150000"/>
              </a:lnSpc>
              <a:buFont typeface="Arial" charset="0"/>
              <a:buAutoNum type="arabicPeriod"/>
            </a:pPr>
            <a:r>
              <a:rPr lang="sv-SE" altLang="sv-SE" dirty="0" err="1">
                <a:solidFill>
                  <a:srgbClr val="000000"/>
                </a:solidFill>
                <a:latin typeface="Arial" charset="0"/>
                <a:ea typeface="MS PGothic" charset="-128"/>
              </a:rPr>
              <a:t>Neurogenes</a:t>
            </a:r>
            <a:r>
              <a:rPr lang="sv-SE" altLang="sv-SE" dirty="0">
                <a:solidFill>
                  <a:srgbClr val="000000"/>
                </a:solidFill>
                <a:latin typeface="Arial" charset="0"/>
                <a:ea typeface="MS PGothic" charset="-128"/>
              </a:rPr>
              <a:t/>
            </a:r>
            <a:br>
              <a:rPr lang="sv-SE" altLang="sv-SE" dirty="0">
                <a:solidFill>
                  <a:srgbClr val="000000"/>
                </a:solidFill>
                <a:latin typeface="Arial" charset="0"/>
                <a:ea typeface="MS PGothic" charset="-128"/>
              </a:rPr>
            </a:br>
            <a:r>
              <a:rPr lang="sv-SE" altLang="sv-SE" sz="1800" dirty="0">
                <a:solidFill>
                  <a:srgbClr val="FF0000"/>
                </a:solidFill>
                <a:latin typeface="Arial" charset="0"/>
                <a:ea typeface="MS PGothic" charset="-128"/>
              </a:rPr>
              <a:t>Vid djurförsök sker nybildning och återväxt av nervceller</a:t>
            </a:r>
            <a:endParaRPr lang="sv-SE" altLang="sv-SE" dirty="0">
              <a:solidFill>
                <a:srgbClr val="FF0000"/>
              </a:solidFill>
              <a:latin typeface="Arial" charset="0"/>
              <a:ea typeface="MS PGothic" charset="-128"/>
            </a:endParaRPr>
          </a:p>
          <a:p>
            <a:pPr eaLnBrk="1" hangingPunct="1">
              <a:lnSpc>
                <a:spcPct val="150000"/>
              </a:lnSpc>
              <a:buFont typeface="Arial" charset="0"/>
              <a:buAutoNum type="arabicPeriod"/>
            </a:pPr>
            <a:r>
              <a:rPr lang="sv-SE" altLang="sv-SE" dirty="0" err="1">
                <a:solidFill>
                  <a:srgbClr val="000000"/>
                </a:solidFill>
                <a:latin typeface="Arial" charset="0"/>
                <a:ea typeface="MS PGothic" charset="-128"/>
              </a:rPr>
              <a:t>Neuroprotektion</a:t>
            </a:r>
            <a:r>
              <a:rPr lang="sv-SE" altLang="sv-SE" dirty="0">
                <a:solidFill>
                  <a:srgbClr val="000000"/>
                </a:solidFill>
                <a:latin typeface="Arial" charset="0"/>
                <a:ea typeface="MS PGothic" charset="-128"/>
              </a:rPr>
              <a:t/>
            </a:r>
            <a:br>
              <a:rPr lang="sv-SE" altLang="sv-SE" dirty="0">
                <a:solidFill>
                  <a:srgbClr val="000000"/>
                </a:solidFill>
                <a:latin typeface="Arial" charset="0"/>
                <a:ea typeface="MS PGothic" charset="-128"/>
              </a:rPr>
            </a:br>
            <a:r>
              <a:rPr lang="sv-SE" altLang="sv-SE" sz="1800" dirty="0">
                <a:solidFill>
                  <a:srgbClr val="FF0000"/>
                </a:solidFill>
                <a:latin typeface="Arial" charset="0"/>
                <a:ea typeface="MS PGothic" charset="-128"/>
              </a:rPr>
              <a:t>Kopplat till anti-inflammatoriska egenskaper</a:t>
            </a:r>
          </a:p>
          <a:p>
            <a:pPr eaLnBrk="1" hangingPunct="1">
              <a:lnSpc>
                <a:spcPct val="150000"/>
              </a:lnSpc>
              <a:buFont typeface="Arial" charset="0"/>
              <a:buAutoNum type="arabicPeriod"/>
            </a:pPr>
            <a:r>
              <a:rPr lang="sv-SE" altLang="sv-SE" dirty="0">
                <a:solidFill>
                  <a:srgbClr val="000000"/>
                </a:solidFill>
                <a:latin typeface="Arial" charset="0"/>
                <a:ea typeface="MS PGothic" charset="-128"/>
              </a:rPr>
              <a:t>Påverkan av det </a:t>
            </a:r>
            <a:r>
              <a:rPr lang="sv-SE" altLang="sv-SE" dirty="0" err="1">
                <a:solidFill>
                  <a:srgbClr val="000000"/>
                </a:solidFill>
                <a:latin typeface="Arial" charset="0"/>
                <a:ea typeface="MS PGothic" charset="-128"/>
              </a:rPr>
              <a:t>adrenerga</a:t>
            </a:r>
            <a:r>
              <a:rPr lang="sv-SE" altLang="sv-SE" dirty="0">
                <a:solidFill>
                  <a:srgbClr val="000000"/>
                </a:solidFill>
                <a:latin typeface="Arial" charset="0"/>
                <a:ea typeface="MS PGothic" charset="-128"/>
              </a:rPr>
              <a:t> systemet</a:t>
            </a:r>
            <a:br>
              <a:rPr lang="sv-SE" altLang="sv-SE" dirty="0">
                <a:solidFill>
                  <a:srgbClr val="000000"/>
                </a:solidFill>
                <a:latin typeface="Arial" charset="0"/>
                <a:ea typeface="MS PGothic" charset="-128"/>
              </a:rPr>
            </a:br>
            <a:r>
              <a:rPr lang="sv-SE" altLang="sv-SE" sz="1800" dirty="0">
                <a:solidFill>
                  <a:srgbClr val="FF0000"/>
                </a:solidFill>
                <a:latin typeface="Arial" charset="0"/>
                <a:ea typeface="MS PGothic" charset="-128"/>
              </a:rPr>
              <a:t>Kopplat till välmående vid </a:t>
            </a:r>
            <a:r>
              <a:rPr lang="sv-SE" altLang="sv-SE" sz="1800" dirty="0" err="1">
                <a:solidFill>
                  <a:srgbClr val="FF0000"/>
                </a:solidFill>
                <a:latin typeface="Arial" charset="0"/>
                <a:ea typeface="MS PGothic" charset="-128"/>
              </a:rPr>
              <a:t>fluoxetinbehandling</a:t>
            </a:r>
            <a:r>
              <a:rPr lang="sv-SE" altLang="sv-SE" sz="1800" dirty="0">
                <a:solidFill>
                  <a:srgbClr val="FF0000"/>
                </a:solidFill>
                <a:latin typeface="Arial" charset="0"/>
                <a:ea typeface="MS PGothic" charset="-128"/>
              </a:rPr>
              <a:t>?                               </a:t>
            </a:r>
          </a:p>
          <a:p>
            <a:pPr eaLnBrk="1" hangingPunct="1"/>
            <a:endParaRPr lang="sv-SE" altLang="sv-SE" sz="1600" dirty="0">
              <a:solidFill>
                <a:srgbClr val="000000"/>
              </a:solidFill>
              <a:latin typeface="Arial" charset="0"/>
              <a:ea typeface="MS PGothic" charset="-128"/>
            </a:endParaRPr>
          </a:p>
          <a:p>
            <a:pPr eaLnBrk="1" hangingPunct="1"/>
            <a:endParaRPr lang="sv-SE" altLang="sv-SE" sz="1600" dirty="0">
              <a:solidFill>
                <a:srgbClr val="000000"/>
              </a:solidFill>
              <a:latin typeface="Arial" charset="0"/>
              <a:ea typeface="MS PGothic" charset="-128"/>
            </a:endParaRP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4</a:t>
            </a:fld>
            <a:endParaRPr lang="en-GB" altLang="sv-SE"/>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body" idx="4294967295"/>
          </p:nvPr>
        </p:nvSpPr>
        <p:spPr>
          <a:xfrm>
            <a:off x="369888" y="4191000"/>
            <a:ext cx="7948612" cy="708025"/>
          </a:xfrm>
        </p:spPr>
        <p:txBody>
          <a:bodyPr/>
          <a:lstStyle/>
          <a:p>
            <a:pPr marL="0" indent="0" eaLnBrk="1" hangingPunct="1">
              <a:buFont typeface="Wingdings" charset="0"/>
              <a:buNone/>
              <a:defRPr/>
            </a:pPr>
            <a:r>
              <a:rPr lang="sv-SE" sz="2000" dirty="0">
                <a:solidFill>
                  <a:srgbClr val="000000"/>
                </a:solidFill>
                <a:latin typeface="Arial" charset="0"/>
                <a:ea typeface="+mn-ea"/>
                <a:cs typeface="ＭＳ Ｐゴシック" charset="0"/>
              </a:rPr>
              <a:t>118 </a:t>
            </a:r>
            <a:r>
              <a:rPr lang="sv-SE" sz="2000" dirty="0" err="1">
                <a:solidFill>
                  <a:srgbClr val="000000"/>
                </a:solidFill>
                <a:latin typeface="Arial" charset="0"/>
                <a:ea typeface="+mn-ea"/>
                <a:cs typeface="ＭＳ Ｐゴシック" charset="0"/>
              </a:rPr>
              <a:t>pat</a:t>
            </a:r>
            <a:r>
              <a:rPr lang="sv-SE" sz="2000" dirty="0">
                <a:solidFill>
                  <a:srgbClr val="000000"/>
                </a:solidFill>
                <a:latin typeface="Arial" charset="0"/>
                <a:ea typeface="+mn-ea"/>
                <a:cs typeface="ＭＳ Ｐゴシック" charset="0"/>
              </a:rPr>
              <a:t>		Ischemisk stroke		Motoriskt bortfall</a:t>
            </a:r>
          </a:p>
          <a:p>
            <a:pPr eaLnBrk="1" hangingPunct="1">
              <a:buFont typeface="Wingdings" charset="0"/>
              <a:buChar char="¡"/>
              <a:defRPr/>
            </a:pPr>
            <a:endParaRPr lang="sv-SE" i="1" dirty="0">
              <a:solidFill>
                <a:srgbClr val="000000"/>
              </a:solidFill>
              <a:latin typeface="Arial" charset="0"/>
              <a:ea typeface="+mn-ea"/>
              <a:cs typeface="ＭＳ Ｐゴシック" charset="0"/>
            </a:endParaRPr>
          </a:p>
          <a:p>
            <a:pPr eaLnBrk="1" hangingPunct="1">
              <a:buFont typeface="Wingdings" charset="0"/>
              <a:buChar char="¡"/>
              <a:defRPr/>
            </a:pPr>
            <a:endParaRPr lang="sv-SE" dirty="0">
              <a:solidFill>
                <a:srgbClr val="000000"/>
              </a:solidFill>
              <a:latin typeface="Arial" charset="0"/>
              <a:ea typeface="+mn-ea"/>
              <a:cs typeface="ＭＳ Ｐゴシック" charset="0"/>
            </a:endParaRPr>
          </a:p>
        </p:txBody>
      </p:sp>
      <p:pic>
        <p:nvPicPr>
          <p:cNvPr id="35842" name="Bildobjekt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9888" y="1447800"/>
            <a:ext cx="8535987"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3" name="textruta 1"/>
          <p:cNvSpPr txBox="1">
            <a:spLocks noChangeArrowheads="1"/>
          </p:cNvSpPr>
          <p:nvPr/>
        </p:nvSpPr>
        <p:spPr bwMode="auto">
          <a:xfrm>
            <a:off x="468313" y="4949825"/>
            <a:ext cx="7488237" cy="7112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sv-SE" altLang="sv-SE" sz="4200">
                <a:solidFill>
                  <a:srgbClr val="000000"/>
                </a:solidFill>
                <a:latin typeface="Gill Sans" charset="0"/>
                <a:ea typeface="ヒラギノ角ゴ ProN W3" charset="-128"/>
                <a:sym typeface="Gill Sans" charset="0"/>
              </a:rPr>
              <a:t>17 % bättre funktionsnivå </a:t>
            </a: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5</a:t>
            </a:fld>
            <a:endParaRPr lang="en-GB" altLang="sv-SE"/>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ruta 2"/>
          <p:cNvSpPr txBox="1">
            <a:spLocks noChangeArrowheads="1"/>
          </p:cNvSpPr>
          <p:nvPr/>
        </p:nvSpPr>
        <p:spPr bwMode="auto">
          <a:xfrm>
            <a:off x="1547664" y="2420888"/>
            <a:ext cx="5903913"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lnSpc>
                <a:spcPct val="150000"/>
              </a:lnSpc>
              <a:buFont typeface="Arial" charset="0"/>
              <a:buChar char="•"/>
            </a:pPr>
            <a:r>
              <a:rPr lang="sv-SE" altLang="sv-SE" sz="1800" dirty="0"/>
              <a:t>Akademikerdriven, dubbelblind, placebokontrollerad</a:t>
            </a:r>
          </a:p>
          <a:p>
            <a:pPr eaLnBrk="1" hangingPunct="1">
              <a:lnSpc>
                <a:spcPct val="150000"/>
              </a:lnSpc>
              <a:buFont typeface="Arial" charset="0"/>
              <a:buChar char="•"/>
            </a:pPr>
            <a:r>
              <a:rPr lang="sv-SE" altLang="sv-SE" sz="1800" dirty="0"/>
              <a:t>On-line-randomisering och </a:t>
            </a:r>
            <a:r>
              <a:rPr lang="sv-SE" altLang="sv-SE" sz="1800" dirty="0" err="1"/>
              <a:t>eCRF</a:t>
            </a:r>
            <a:endParaRPr lang="sv-SE" altLang="sv-SE" sz="1800" dirty="0"/>
          </a:p>
          <a:p>
            <a:pPr eaLnBrk="1" hangingPunct="1">
              <a:lnSpc>
                <a:spcPct val="150000"/>
              </a:lnSpc>
              <a:buFont typeface="Arial" charset="0"/>
              <a:buChar char="•"/>
            </a:pPr>
            <a:r>
              <a:rPr lang="sv-SE" altLang="sv-SE" sz="1800" dirty="0" smtClean="0"/>
              <a:t>29 </a:t>
            </a:r>
            <a:r>
              <a:rPr lang="sv-SE" altLang="sv-SE" sz="1800" dirty="0"/>
              <a:t>center </a:t>
            </a:r>
            <a:r>
              <a:rPr lang="sv-SE" altLang="sv-SE" sz="1800" dirty="0" smtClean="0"/>
              <a:t>i Sverige</a:t>
            </a:r>
          </a:p>
          <a:p>
            <a:pPr eaLnBrk="1" hangingPunct="1">
              <a:lnSpc>
                <a:spcPct val="150000"/>
              </a:lnSpc>
              <a:buFont typeface="Arial" charset="0"/>
              <a:buChar char="•"/>
            </a:pPr>
            <a:r>
              <a:rPr lang="sv-SE" altLang="sv-SE" sz="1800" b="1" dirty="0" smtClean="0"/>
              <a:t>445 </a:t>
            </a:r>
            <a:r>
              <a:rPr lang="sv-SE" altLang="sv-SE" sz="1800" dirty="0" smtClean="0"/>
              <a:t>inkluderade </a:t>
            </a:r>
            <a:r>
              <a:rPr lang="sv-SE" altLang="sv-SE" sz="1800" dirty="0"/>
              <a:t>patienter </a:t>
            </a:r>
            <a:r>
              <a:rPr lang="sv-SE" altLang="sv-SE" sz="1800" dirty="0" smtClean="0"/>
              <a:t>(29 april </a:t>
            </a:r>
            <a:r>
              <a:rPr lang="sv-SE" altLang="sv-SE" sz="1800" dirty="0"/>
              <a:t>2016)</a:t>
            </a:r>
          </a:p>
          <a:p>
            <a:pPr eaLnBrk="1" hangingPunct="1">
              <a:lnSpc>
                <a:spcPct val="150000"/>
              </a:lnSpc>
              <a:buFont typeface="Arial" charset="0"/>
              <a:buChar char="•"/>
            </a:pPr>
            <a:r>
              <a:rPr lang="sv-SE" altLang="sv-SE" sz="1800" dirty="0"/>
              <a:t>FOCUS = </a:t>
            </a:r>
            <a:r>
              <a:rPr lang="sv-SE" altLang="sv-SE" sz="1800" dirty="0" smtClean="0"/>
              <a:t>2 411</a:t>
            </a:r>
            <a:endParaRPr lang="sv-SE" altLang="sv-SE" sz="1800" dirty="0"/>
          </a:p>
          <a:p>
            <a:pPr eaLnBrk="1" hangingPunct="1">
              <a:lnSpc>
                <a:spcPct val="150000"/>
              </a:lnSpc>
              <a:buFont typeface="Arial" charset="0"/>
              <a:buChar char="•"/>
            </a:pPr>
            <a:r>
              <a:rPr lang="sv-SE" altLang="sv-SE" sz="1800" dirty="0"/>
              <a:t>AFFINITY = </a:t>
            </a:r>
            <a:r>
              <a:rPr lang="sv-SE" altLang="sv-SE" sz="1800" dirty="0" smtClean="0"/>
              <a:t>270</a:t>
            </a:r>
            <a:endParaRPr lang="sv-SE" altLang="sv-SE" sz="1800" dirty="0"/>
          </a:p>
          <a:p>
            <a:pPr eaLnBrk="1" hangingPunct="1">
              <a:lnSpc>
                <a:spcPct val="150000"/>
              </a:lnSpc>
              <a:buFont typeface="Arial" charset="0"/>
              <a:buChar char="•"/>
            </a:pPr>
            <a:r>
              <a:rPr lang="sv-SE" altLang="sv-SE" sz="1800" dirty="0" err="1"/>
              <a:t>www.effects.se</a:t>
            </a:r>
            <a:endParaRPr lang="sv-SE" altLang="sv-SE" sz="1800" dirty="0"/>
          </a:p>
          <a:p>
            <a:pPr eaLnBrk="1" hangingPunct="1">
              <a:lnSpc>
                <a:spcPct val="150000"/>
              </a:lnSpc>
              <a:buFont typeface="Arial" charset="0"/>
              <a:buChar char="•"/>
            </a:pPr>
            <a:endParaRPr lang="sv-SE" altLang="sv-SE" sz="1800" dirty="0"/>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6</a:t>
            </a:fld>
            <a:endParaRPr lang="en-GB" altLang="sv-SE"/>
          </a:p>
        </p:txBody>
      </p:sp>
    </p:spTree>
    <p:extLst>
      <p:ext uri="{BB962C8B-B14F-4D97-AF65-F5344CB8AC3E}">
        <p14:creationId xmlns:p14="http://schemas.microsoft.com/office/powerpoint/2010/main" xmlns="" val="103324788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57250"/>
            <a:ext cx="2244437" cy="5143500"/>
          </a:xfrm>
          <a:prstGeom prst="rect">
            <a:avLst/>
          </a:prstGeom>
        </p:spPr>
      </p:pic>
      <p:sp>
        <p:nvSpPr>
          <p:cNvPr id="10" name="Ellips 9"/>
          <p:cNvSpPr/>
          <p:nvPr/>
        </p:nvSpPr>
        <p:spPr>
          <a:xfrm>
            <a:off x="1247031" y="4222342"/>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5</a:t>
            </a:r>
          </a:p>
        </p:txBody>
      </p:sp>
      <p:sp>
        <p:nvSpPr>
          <p:cNvPr id="11" name="Ellips 10"/>
          <p:cNvSpPr/>
          <p:nvPr/>
        </p:nvSpPr>
        <p:spPr>
          <a:xfrm>
            <a:off x="1602702" y="283094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a:solidFill>
                <a:prstClr val="white"/>
              </a:solidFill>
            </a:endParaRPr>
          </a:p>
        </p:txBody>
      </p:sp>
      <p:sp>
        <p:nvSpPr>
          <p:cNvPr id="12" name="Ellips 11"/>
          <p:cNvSpPr/>
          <p:nvPr/>
        </p:nvSpPr>
        <p:spPr>
          <a:xfrm>
            <a:off x="1180595" y="336256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a:solidFill>
                <a:prstClr val="white"/>
              </a:solidFill>
            </a:endParaRPr>
          </a:p>
        </p:txBody>
      </p:sp>
      <p:sp>
        <p:nvSpPr>
          <p:cNvPr id="13" name="Ellips 12"/>
          <p:cNvSpPr/>
          <p:nvPr/>
        </p:nvSpPr>
        <p:spPr>
          <a:xfrm>
            <a:off x="1336960" y="4422846"/>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1</a:t>
            </a:r>
          </a:p>
        </p:txBody>
      </p:sp>
      <p:sp>
        <p:nvSpPr>
          <p:cNvPr id="14" name="Ellips 13"/>
          <p:cNvSpPr/>
          <p:nvPr/>
        </p:nvSpPr>
        <p:spPr>
          <a:xfrm>
            <a:off x="1469830" y="4422846"/>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2</a:t>
            </a:r>
          </a:p>
        </p:txBody>
      </p:sp>
      <p:sp>
        <p:nvSpPr>
          <p:cNvPr id="16" name="Ellips 15"/>
          <p:cNvSpPr/>
          <p:nvPr/>
        </p:nvSpPr>
        <p:spPr>
          <a:xfrm>
            <a:off x="1602701" y="442795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6</a:t>
            </a:r>
          </a:p>
        </p:txBody>
      </p:sp>
      <p:sp>
        <p:nvSpPr>
          <p:cNvPr id="17" name="Ellips 16"/>
          <p:cNvSpPr/>
          <p:nvPr/>
        </p:nvSpPr>
        <p:spPr>
          <a:xfrm>
            <a:off x="1735571" y="442795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450" dirty="0">
              <a:solidFill>
                <a:prstClr val="white"/>
              </a:solidFill>
            </a:endParaRPr>
          </a:p>
        </p:txBody>
      </p:sp>
      <p:sp>
        <p:nvSpPr>
          <p:cNvPr id="20" name="Ellips 19"/>
          <p:cNvSpPr/>
          <p:nvPr/>
        </p:nvSpPr>
        <p:spPr>
          <a:xfrm>
            <a:off x="1385227" y="4562669"/>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21" name="Ellips 20"/>
          <p:cNvSpPr/>
          <p:nvPr/>
        </p:nvSpPr>
        <p:spPr>
          <a:xfrm>
            <a:off x="1536264" y="4565934"/>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22" name="Ellips 21"/>
          <p:cNvSpPr/>
          <p:nvPr/>
        </p:nvSpPr>
        <p:spPr>
          <a:xfrm>
            <a:off x="1681878" y="4565933"/>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3" name="Ellips 22"/>
          <p:cNvSpPr/>
          <p:nvPr/>
        </p:nvSpPr>
        <p:spPr>
          <a:xfrm>
            <a:off x="573321" y="4791644"/>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3</a:t>
            </a:r>
          </a:p>
        </p:txBody>
      </p:sp>
      <p:sp>
        <p:nvSpPr>
          <p:cNvPr id="24" name="Ellips 23"/>
          <p:cNvSpPr/>
          <p:nvPr/>
        </p:nvSpPr>
        <p:spPr>
          <a:xfrm>
            <a:off x="532656" y="5578067"/>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4</a:t>
            </a:r>
          </a:p>
        </p:txBody>
      </p:sp>
      <p:sp>
        <p:nvSpPr>
          <p:cNvPr id="25" name="Ellips 24"/>
          <p:cNvSpPr/>
          <p:nvPr/>
        </p:nvSpPr>
        <p:spPr>
          <a:xfrm>
            <a:off x="706191" y="386796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7</a:t>
            </a:r>
          </a:p>
        </p:txBody>
      </p:sp>
      <p:sp>
        <p:nvSpPr>
          <p:cNvPr id="26" name="Ellips 25"/>
          <p:cNvSpPr/>
          <p:nvPr/>
        </p:nvSpPr>
        <p:spPr>
          <a:xfrm>
            <a:off x="902162" y="4000839"/>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8</a:t>
            </a:r>
          </a:p>
        </p:txBody>
      </p:sp>
      <p:sp>
        <p:nvSpPr>
          <p:cNvPr id="27" name="Ellips 26"/>
          <p:cNvSpPr/>
          <p:nvPr/>
        </p:nvSpPr>
        <p:spPr>
          <a:xfrm>
            <a:off x="399785" y="476824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9</a:t>
            </a:r>
          </a:p>
        </p:txBody>
      </p:sp>
      <p:sp>
        <p:nvSpPr>
          <p:cNvPr id="28" name="textruta 27"/>
          <p:cNvSpPr txBox="1"/>
          <p:nvPr/>
        </p:nvSpPr>
        <p:spPr>
          <a:xfrm>
            <a:off x="1678671" y="4411480"/>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10</a:t>
            </a:r>
          </a:p>
        </p:txBody>
      </p:sp>
      <p:sp>
        <p:nvSpPr>
          <p:cNvPr id="29" name="textruta 28"/>
          <p:cNvSpPr txBox="1"/>
          <p:nvPr/>
        </p:nvSpPr>
        <p:spPr>
          <a:xfrm>
            <a:off x="1543395" y="2808472"/>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12</a:t>
            </a:r>
          </a:p>
        </p:txBody>
      </p:sp>
      <p:sp>
        <p:nvSpPr>
          <p:cNvPr id="32" name="Ellips 31"/>
          <p:cNvSpPr/>
          <p:nvPr/>
        </p:nvSpPr>
        <p:spPr>
          <a:xfrm>
            <a:off x="1407405" y="506533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33" name="Ellips 32"/>
          <p:cNvSpPr/>
          <p:nvPr/>
        </p:nvSpPr>
        <p:spPr>
          <a:xfrm>
            <a:off x="306385" y="5769576"/>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31" name="textruta 30"/>
          <p:cNvSpPr txBox="1"/>
          <p:nvPr/>
        </p:nvSpPr>
        <p:spPr>
          <a:xfrm>
            <a:off x="1355828" y="5047131"/>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11</a:t>
            </a:r>
          </a:p>
        </p:txBody>
      </p:sp>
      <p:sp>
        <p:nvSpPr>
          <p:cNvPr id="34" name="Ellips 33"/>
          <p:cNvSpPr/>
          <p:nvPr/>
        </p:nvSpPr>
        <p:spPr>
          <a:xfrm>
            <a:off x="333349" y="5378761"/>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35" name="Ellips 34"/>
          <p:cNvSpPr/>
          <p:nvPr/>
        </p:nvSpPr>
        <p:spPr>
          <a:xfrm>
            <a:off x="663888" y="5644502"/>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37" name="Ellips 36"/>
          <p:cNvSpPr/>
          <p:nvPr/>
        </p:nvSpPr>
        <p:spPr>
          <a:xfrm>
            <a:off x="359839" y="564462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38" name="Ellips 37"/>
          <p:cNvSpPr/>
          <p:nvPr/>
        </p:nvSpPr>
        <p:spPr>
          <a:xfrm>
            <a:off x="1451661" y="4270101"/>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41" name="textruta 40"/>
          <p:cNvSpPr txBox="1"/>
          <p:nvPr/>
        </p:nvSpPr>
        <p:spPr>
          <a:xfrm>
            <a:off x="608750" y="562629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13</a:t>
            </a:r>
          </a:p>
        </p:txBody>
      </p:sp>
      <p:sp>
        <p:nvSpPr>
          <p:cNvPr id="42" name="textruta 41"/>
          <p:cNvSpPr txBox="1"/>
          <p:nvPr/>
        </p:nvSpPr>
        <p:spPr>
          <a:xfrm>
            <a:off x="1396699" y="4247673"/>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14</a:t>
            </a:r>
          </a:p>
        </p:txBody>
      </p:sp>
      <p:sp>
        <p:nvSpPr>
          <p:cNvPr id="43" name="textruta 42"/>
          <p:cNvSpPr txBox="1"/>
          <p:nvPr/>
        </p:nvSpPr>
        <p:spPr>
          <a:xfrm>
            <a:off x="307918" y="5614707"/>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15</a:t>
            </a:r>
          </a:p>
        </p:txBody>
      </p:sp>
      <p:sp>
        <p:nvSpPr>
          <p:cNvPr id="45" name="textruta 44"/>
          <p:cNvSpPr txBox="1"/>
          <p:nvPr/>
        </p:nvSpPr>
        <p:spPr>
          <a:xfrm>
            <a:off x="280603" y="5360557"/>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17</a:t>
            </a:r>
          </a:p>
        </p:txBody>
      </p:sp>
      <p:sp>
        <p:nvSpPr>
          <p:cNvPr id="46" name="textruta 45"/>
          <p:cNvSpPr txBox="1"/>
          <p:nvPr/>
        </p:nvSpPr>
        <p:spPr>
          <a:xfrm>
            <a:off x="243029" y="575412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20</a:t>
            </a:r>
          </a:p>
        </p:txBody>
      </p:sp>
      <p:sp>
        <p:nvSpPr>
          <p:cNvPr id="47" name="Ellips 46"/>
          <p:cNvSpPr/>
          <p:nvPr/>
        </p:nvSpPr>
        <p:spPr>
          <a:xfrm>
            <a:off x="433332" y="5829293"/>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44" name="textruta 43"/>
          <p:cNvSpPr txBox="1"/>
          <p:nvPr/>
        </p:nvSpPr>
        <p:spPr>
          <a:xfrm>
            <a:off x="371398" y="5811089"/>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16</a:t>
            </a:r>
          </a:p>
        </p:txBody>
      </p:sp>
      <p:sp>
        <p:nvSpPr>
          <p:cNvPr id="49" name="Ellips 48"/>
          <p:cNvSpPr/>
          <p:nvPr/>
        </p:nvSpPr>
        <p:spPr>
          <a:xfrm>
            <a:off x="95923" y="5035573"/>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51" name="Ellips 50"/>
          <p:cNvSpPr/>
          <p:nvPr/>
        </p:nvSpPr>
        <p:spPr>
          <a:xfrm>
            <a:off x="1055783" y="4464582"/>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52" name="textruta 51"/>
          <p:cNvSpPr txBox="1"/>
          <p:nvPr/>
        </p:nvSpPr>
        <p:spPr>
          <a:xfrm>
            <a:off x="1000529" y="444637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18</a:t>
            </a:r>
          </a:p>
        </p:txBody>
      </p:sp>
      <p:sp>
        <p:nvSpPr>
          <p:cNvPr id="53" name="textruta 52"/>
          <p:cNvSpPr txBox="1"/>
          <p:nvPr/>
        </p:nvSpPr>
        <p:spPr>
          <a:xfrm>
            <a:off x="1329621" y="4543592"/>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19</a:t>
            </a:r>
          </a:p>
        </p:txBody>
      </p:sp>
      <p:sp>
        <p:nvSpPr>
          <p:cNvPr id="54" name="textruta 53"/>
          <p:cNvSpPr txBox="1"/>
          <p:nvPr/>
        </p:nvSpPr>
        <p:spPr>
          <a:xfrm>
            <a:off x="1125284" y="3344361"/>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21</a:t>
            </a:r>
          </a:p>
        </p:txBody>
      </p:sp>
      <p:sp>
        <p:nvSpPr>
          <p:cNvPr id="56" name="Ellips 55"/>
          <p:cNvSpPr/>
          <p:nvPr/>
        </p:nvSpPr>
        <p:spPr>
          <a:xfrm>
            <a:off x="216116" y="5105627"/>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59" name="Rektangel 58"/>
          <p:cNvSpPr/>
          <p:nvPr/>
        </p:nvSpPr>
        <p:spPr>
          <a:xfrm>
            <a:off x="2244437" y="857250"/>
            <a:ext cx="6215995" cy="5528437"/>
          </a:xfrm>
          <a:prstGeom prst="rect">
            <a:avLst/>
          </a:prstGeom>
        </p:spPr>
        <p:txBody>
          <a:bodyPr wrap="square">
            <a:spAutoFit/>
          </a:bodyPr>
          <a:lstStyle/>
          <a:p>
            <a:pPr eaLnBrk="1" fontAlgn="auto" hangingPunct="1">
              <a:spcBef>
                <a:spcPts val="0"/>
              </a:spcBef>
              <a:spcAft>
                <a:spcPts val="0"/>
              </a:spcAft>
            </a:pPr>
            <a:r>
              <a:rPr lang="sv-SE" sz="1125" b="1" dirty="0">
                <a:solidFill>
                  <a:prstClr val="black"/>
                </a:solidFill>
                <a:latin typeface="Calibri" panose="020F0502020204030204"/>
                <a:ea typeface=""/>
              </a:rPr>
              <a:t>CENTER I EFFECTS		Först </a:t>
            </a:r>
            <a:r>
              <a:rPr lang="sv-SE" sz="1125" b="1" dirty="0" smtClean="0">
                <a:solidFill>
                  <a:prstClr val="black"/>
                </a:solidFill>
                <a:latin typeface="Calibri" panose="020F0502020204030204"/>
                <a:ea typeface=""/>
              </a:rPr>
              <a:t>inklusion</a:t>
            </a:r>
            <a:r>
              <a:rPr lang="sv-SE" sz="1125" b="1" dirty="0">
                <a:solidFill>
                  <a:prstClr val="black"/>
                </a:solidFill>
                <a:latin typeface="Calibri" panose="020F0502020204030204"/>
                <a:ea typeface=""/>
              </a:rPr>
              <a:t>	Antal </a:t>
            </a:r>
            <a:r>
              <a:rPr lang="sv-SE" sz="1125" b="1" dirty="0" smtClean="0">
                <a:solidFill>
                  <a:prstClr val="black"/>
                </a:solidFill>
                <a:latin typeface="Calibri" panose="020F0502020204030204"/>
                <a:ea typeface=""/>
              </a:rPr>
              <a:t>29/8-16</a:t>
            </a:r>
            <a:endParaRPr lang="sv-SE" sz="1125" b="1" dirty="0">
              <a:solidFill>
                <a:prstClr val="black"/>
              </a:solidFill>
              <a:latin typeface="Calibri" panose="020F0502020204030204"/>
              <a:ea typeface=""/>
            </a:endParaRPr>
          </a:p>
          <a:p>
            <a:pPr eaLnBrk="1" fontAlgn="auto" hangingPunct="1">
              <a:spcBef>
                <a:spcPts val="0"/>
              </a:spcBef>
              <a:spcAft>
                <a:spcPts val="0"/>
              </a:spcAft>
            </a:pPr>
            <a:r>
              <a:rPr lang="sv-SE" sz="1125" dirty="0">
                <a:solidFill>
                  <a:prstClr val="black"/>
                </a:solidFill>
                <a:latin typeface="Calibri" panose="020F0502020204030204"/>
                <a:ea typeface=""/>
              </a:rPr>
              <a:t>1</a:t>
            </a:r>
            <a:r>
              <a:rPr lang="sv-SE" sz="1125" dirty="0">
                <a:latin typeface="Calibri" panose="020F0502020204030204"/>
                <a:ea typeface=""/>
              </a:rPr>
              <a:t>. Danderyds sjukhus		2014-11-11	</a:t>
            </a:r>
            <a:r>
              <a:rPr lang="sv-SE" sz="1125" dirty="0" smtClean="0">
                <a:latin typeface="Calibri" panose="020F0502020204030204"/>
                <a:ea typeface=""/>
              </a:rPr>
              <a:t>69</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2. Karolinska sjukhuset, Solna		2014-10-20	</a:t>
            </a:r>
            <a:r>
              <a:rPr lang="sv-SE" sz="1125" dirty="0" smtClean="0">
                <a:latin typeface="Calibri" panose="020F0502020204030204"/>
                <a:ea typeface=""/>
              </a:rPr>
              <a:t>61</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3. Skaraborgs sjukhus, Skövde		</a:t>
            </a:r>
            <a:r>
              <a:rPr lang="sv-SE" sz="1200" dirty="0">
                <a:latin typeface="Calibri" panose="020F0502020204030204"/>
                <a:ea typeface=""/>
              </a:rPr>
              <a:t>2015-03-05	</a:t>
            </a:r>
            <a:r>
              <a:rPr lang="sv-SE" sz="1200" dirty="0" smtClean="0">
                <a:latin typeface="Calibri" panose="020F0502020204030204"/>
                <a:ea typeface=""/>
              </a:rPr>
              <a:t>31</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4. Hässleholms sjukhus		</a:t>
            </a:r>
            <a:r>
              <a:rPr lang="sv-SE" sz="1200" dirty="0">
                <a:latin typeface="Calibri" panose="020F0502020204030204"/>
                <a:ea typeface=""/>
              </a:rPr>
              <a:t>2015-03-23	</a:t>
            </a:r>
            <a:r>
              <a:rPr lang="sv-SE" sz="1200" dirty="0" smtClean="0">
                <a:latin typeface="Calibri" panose="020F0502020204030204"/>
                <a:ea typeface=""/>
              </a:rPr>
              <a:t>25</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5. Akademiska sjukhuset		</a:t>
            </a:r>
            <a:r>
              <a:rPr lang="sv-SE" sz="1200" dirty="0">
                <a:latin typeface="Calibri" panose="020F0502020204030204"/>
                <a:ea typeface=""/>
              </a:rPr>
              <a:t>2015-04-20	</a:t>
            </a:r>
            <a:r>
              <a:rPr lang="sv-SE" sz="1200" dirty="0" smtClean="0">
                <a:latin typeface="Calibri" panose="020F0502020204030204"/>
                <a:ea typeface=""/>
              </a:rPr>
              <a:t>27</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6. Karolinska sjukhuset, Huddinge	</a:t>
            </a:r>
            <a:r>
              <a:rPr lang="sv-SE" sz="1200" dirty="0">
                <a:latin typeface="Calibri" panose="020F0502020204030204"/>
                <a:ea typeface=""/>
              </a:rPr>
              <a:t>2015-04-08	</a:t>
            </a:r>
            <a:r>
              <a:rPr lang="sv-SE" sz="1200" dirty="0" smtClean="0">
                <a:latin typeface="Calibri" panose="020F0502020204030204"/>
                <a:ea typeface=""/>
              </a:rPr>
              <a:t>10</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7. Mora lasarett		</a:t>
            </a:r>
            <a:r>
              <a:rPr lang="sv-SE" sz="1200" dirty="0">
                <a:latin typeface="Calibri" panose="020F0502020204030204"/>
                <a:ea typeface=""/>
              </a:rPr>
              <a:t>2015-04-15	</a:t>
            </a:r>
            <a:r>
              <a:rPr lang="sv-SE" sz="1200" dirty="0" smtClean="0">
                <a:latin typeface="Calibri" panose="020F0502020204030204"/>
                <a:ea typeface=""/>
              </a:rPr>
              <a:t>25</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8. Falu lasarett			</a:t>
            </a:r>
            <a:r>
              <a:rPr lang="sv-SE" sz="1200" dirty="0">
                <a:latin typeface="Calibri" panose="020F0502020204030204"/>
                <a:ea typeface=""/>
              </a:rPr>
              <a:t>2015-05-13	</a:t>
            </a:r>
            <a:r>
              <a:rPr lang="sv-SE" sz="1200" dirty="0" smtClean="0">
                <a:latin typeface="Calibri" panose="020F0502020204030204"/>
                <a:ea typeface=""/>
              </a:rPr>
              <a:t>11</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9. Skaraborgs sjukhus, Lidköping	2015-10-06	</a:t>
            </a:r>
            <a:r>
              <a:rPr lang="sv-SE" sz="1125" dirty="0" smtClean="0">
                <a:latin typeface="Calibri" panose="020F0502020204030204"/>
                <a:ea typeface=""/>
              </a:rPr>
              <a:t>10</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10. Capio St Göran		2015-06-24	</a:t>
            </a:r>
            <a:r>
              <a:rPr lang="sv-SE" sz="1125" dirty="0" smtClean="0">
                <a:latin typeface="Calibri" panose="020F0502020204030204"/>
                <a:ea typeface=""/>
              </a:rPr>
              <a:t>29</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11. Visby lasarett		2015-11-04	</a:t>
            </a:r>
            <a:r>
              <a:rPr lang="sv-SE" sz="1125" dirty="0" smtClean="0">
                <a:latin typeface="Calibri" panose="020F0502020204030204"/>
                <a:ea typeface=""/>
              </a:rPr>
              <a:t>7</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12. Norrlands Universitetssjukhus	2015-09-22	</a:t>
            </a:r>
            <a:r>
              <a:rPr lang="sv-SE" sz="1125" dirty="0" smtClean="0">
                <a:latin typeface="Calibri" panose="020F0502020204030204"/>
                <a:ea typeface=""/>
              </a:rPr>
              <a:t>8</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13. Centralsjukhuset Kristianstads	2015-09-24	8</a:t>
            </a:r>
          </a:p>
          <a:p>
            <a:pPr eaLnBrk="1" fontAlgn="auto" hangingPunct="1">
              <a:spcBef>
                <a:spcPts val="0"/>
              </a:spcBef>
              <a:spcAft>
                <a:spcPts val="0"/>
              </a:spcAft>
            </a:pPr>
            <a:r>
              <a:rPr lang="sv-SE" sz="1125" dirty="0">
                <a:latin typeface="Calibri" panose="020F0502020204030204"/>
                <a:ea typeface=""/>
              </a:rPr>
              <a:t>14. Norrtälje sjukhus		2015-12-09	1</a:t>
            </a:r>
          </a:p>
          <a:p>
            <a:pPr eaLnBrk="1" fontAlgn="auto" hangingPunct="1">
              <a:spcBef>
                <a:spcPts val="0"/>
              </a:spcBef>
              <a:spcAft>
                <a:spcPts val="0"/>
              </a:spcAft>
            </a:pPr>
            <a:r>
              <a:rPr lang="sv-SE" sz="1125" dirty="0">
                <a:latin typeface="Calibri" panose="020F0502020204030204"/>
                <a:ea typeface=""/>
              </a:rPr>
              <a:t>15. Helsingborgs lasarett		2015-11-18	</a:t>
            </a:r>
            <a:r>
              <a:rPr lang="sv-SE" sz="1125" dirty="0" smtClean="0">
                <a:latin typeface="Calibri" panose="020F0502020204030204"/>
                <a:ea typeface=""/>
              </a:rPr>
              <a:t>8</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16. Skånes Universitetssjukhus Malmö	2015-12-18	</a:t>
            </a:r>
            <a:r>
              <a:rPr lang="sv-SE" sz="1125" dirty="0" smtClean="0">
                <a:latin typeface="Calibri" panose="020F0502020204030204"/>
                <a:ea typeface=""/>
              </a:rPr>
              <a:t>8</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17. Hallands sjukhus, Halmstad		2015-12-01	</a:t>
            </a:r>
            <a:r>
              <a:rPr lang="sv-SE" sz="1125" dirty="0" smtClean="0">
                <a:latin typeface="Calibri" panose="020F0502020204030204"/>
                <a:ea typeface=""/>
              </a:rPr>
              <a:t>14</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18. Mälarsjukhuset Eskilstuna		2015-22-23	</a:t>
            </a:r>
            <a:r>
              <a:rPr lang="sv-SE" sz="1125" dirty="0" smtClean="0">
                <a:latin typeface="Calibri" panose="020F0502020204030204"/>
                <a:ea typeface=""/>
              </a:rPr>
              <a:t>5</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19. Rehabstation Stockholm		2015-11-24	</a:t>
            </a:r>
            <a:r>
              <a:rPr lang="sv-SE" sz="1125" dirty="0" smtClean="0">
                <a:latin typeface="Calibri" panose="020F0502020204030204"/>
                <a:ea typeface=""/>
              </a:rPr>
              <a:t>2</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20. Skånes Universitetssjukhus Lund	2016-02-29	</a:t>
            </a:r>
            <a:r>
              <a:rPr lang="sv-SE" sz="1125" dirty="0" smtClean="0">
                <a:latin typeface="Calibri" panose="020F0502020204030204"/>
                <a:ea typeface=""/>
              </a:rPr>
              <a:t>3</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21. Sundsvalls sjukhus		2015-12-18	</a:t>
            </a:r>
            <a:r>
              <a:rPr lang="sv-SE" sz="1125" dirty="0" smtClean="0">
                <a:latin typeface="Calibri" panose="020F0502020204030204"/>
                <a:ea typeface=""/>
              </a:rPr>
              <a:t>29</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22. Sahlgrenska Universitetssjukhuset	</a:t>
            </a:r>
            <a:r>
              <a:rPr lang="sv-SE" sz="1125" dirty="0" smtClean="0">
                <a:latin typeface="Calibri" panose="020F0502020204030204"/>
                <a:ea typeface=""/>
              </a:rPr>
              <a:t>2015-04-15</a:t>
            </a:r>
            <a:r>
              <a:rPr lang="sv-SE" sz="1125" dirty="0">
                <a:latin typeface="Calibri" panose="020F0502020204030204"/>
                <a:ea typeface=""/>
              </a:rPr>
              <a:t>	</a:t>
            </a:r>
            <a:r>
              <a:rPr lang="sv-SE" sz="1125" dirty="0" smtClean="0">
                <a:latin typeface="Calibri" panose="020F0502020204030204"/>
                <a:ea typeface=""/>
              </a:rPr>
              <a:t>9</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23. Högsbo rehabiliteringssjukhus	2016-03-04	2</a:t>
            </a:r>
          </a:p>
          <a:p>
            <a:pPr eaLnBrk="1" fontAlgn="auto" hangingPunct="1">
              <a:spcBef>
                <a:spcPts val="0"/>
              </a:spcBef>
              <a:spcAft>
                <a:spcPts val="0"/>
              </a:spcAft>
            </a:pPr>
            <a:r>
              <a:rPr lang="sv-SE" sz="1125" dirty="0">
                <a:latin typeface="Calibri" panose="020F0502020204030204"/>
                <a:ea typeface=""/>
              </a:rPr>
              <a:t>24. Stora Sköndal neurologiska rehabilitering	2016-01-22	</a:t>
            </a:r>
            <a:r>
              <a:rPr lang="sv-SE" sz="1125" dirty="0" smtClean="0">
                <a:latin typeface="Calibri" panose="020F0502020204030204"/>
                <a:ea typeface=""/>
              </a:rPr>
              <a:t>6</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25. Östersunds sjukhus		2016-03-10	</a:t>
            </a:r>
            <a:r>
              <a:rPr lang="sv-SE" sz="1125" dirty="0" smtClean="0">
                <a:latin typeface="Calibri" panose="020F0502020204030204"/>
                <a:ea typeface=""/>
              </a:rPr>
              <a:t>12</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26. Alingsås lasarett		2016-02-25	</a:t>
            </a:r>
            <a:r>
              <a:rPr lang="sv-SE" sz="1125" dirty="0" smtClean="0">
                <a:latin typeface="Calibri" panose="020F0502020204030204"/>
                <a:ea typeface=""/>
              </a:rPr>
              <a:t>11</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27. Ängelholms lasarett		</a:t>
            </a:r>
            <a:r>
              <a:rPr lang="sv-SE" sz="1125" dirty="0" smtClean="0">
                <a:latin typeface="Calibri" panose="020F0502020204030204"/>
                <a:ea typeface=""/>
              </a:rPr>
              <a:t>2016-03-15	10</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28. Stockholms </a:t>
            </a:r>
            <a:r>
              <a:rPr lang="sv-SE" sz="1125" dirty="0" smtClean="0">
                <a:latin typeface="Calibri" panose="020F0502020204030204"/>
                <a:ea typeface=""/>
              </a:rPr>
              <a:t>sjukhem		2016-04-04	4</a:t>
            </a:r>
          </a:p>
          <a:p>
            <a:pPr eaLnBrk="1" fontAlgn="auto" hangingPunct="1">
              <a:spcBef>
                <a:spcPts val="0"/>
              </a:spcBef>
              <a:spcAft>
                <a:spcPts val="0"/>
              </a:spcAft>
            </a:pPr>
            <a:r>
              <a:rPr lang="sv-SE" sz="1125" dirty="0" smtClean="0">
                <a:latin typeface="Calibri" panose="020F0502020204030204"/>
                <a:ea typeface=""/>
              </a:rPr>
              <a:t>29. Örebro Universitetssjukhus</a:t>
            </a:r>
            <a:r>
              <a:rPr lang="sv-SE" sz="1125" dirty="0">
                <a:latin typeface="Calibri" panose="020F0502020204030204"/>
                <a:ea typeface=""/>
              </a:rPr>
              <a:t>	</a:t>
            </a:r>
            <a:r>
              <a:rPr lang="sv-SE" sz="1125" dirty="0" smtClean="0">
                <a:latin typeface="Calibri" panose="020F0502020204030204"/>
                <a:ea typeface=""/>
              </a:rPr>
              <a:t>		0</a:t>
            </a:r>
            <a:r>
              <a:rPr lang="sv-SE" sz="1125" dirty="0">
                <a:latin typeface="Calibri" panose="020F0502020204030204"/>
                <a:ea typeface=""/>
              </a:rPr>
              <a:t>	</a:t>
            </a:r>
            <a:r>
              <a:rPr lang="sv-SE" sz="1125" dirty="0">
                <a:solidFill>
                  <a:prstClr val="black"/>
                </a:solidFill>
                <a:latin typeface="Calibri" panose="020F0502020204030204"/>
                <a:ea typeface=""/>
              </a:rPr>
              <a:t>	</a:t>
            </a:r>
          </a:p>
          <a:p>
            <a:pPr eaLnBrk="1" fontAlgn="auto" hangingPunct="1">
              <a:spcBef>
                <a:spcPts val="0"/>
              </a:spcBef>
              <a:spcAft>
                <a:spcPts val="0"/>
              </a:spcAft>
            </a:pPr>
            <a:r>
              <a:rPr lang="sv-SE" sz="1125" dirty="0">
                <a:latin typeface="Calibri" panose="020F0502020204030204"/>
                <a:ea typeface=""/>
              </a:rPr>
              <a:t>SUMMA</a:t>
            </a:r>
            <a:r>
              <a:rPr lang="sv-SE" sz="1125" dirty="0">
                <a:solidFill>
                  <a:prstClr val="black"/>
                </a:solidFill>
                <a:latin typeface="Calibri" panose="020F0502020204030204"/>
                <a:ea typeface=""/>
              </a:rPr>
              <a:t>				</a:t>
            </a:r>
            <a:r>
              <a:rPr lang="sv-SE" sz="1125" b="1" dirty="0" smtClean="0">
                <a:latin typeface="Calibri" panose="020F0502020204030204"/>
                <a:ea typeface=""/>
              </a:rPr>
              <a:t>445</a:t>
            </a:r>
            <a:endParaRPr lang="sv-SE" sz="1125" b="1" dirty="0">
              <a:latin typeface="Calibri" panose="020F0502020204030204"/>
              <a:ea typeface=""/>
            </a:endParaRPr>
          </a:p>
        </p:txBody>
      </p:sp>
      <p:sp>
        <p:nvSpPr>
          <p:cNvPr id="69" name="textruta 68"/>
          <p:cNvSpPr txBox="1"/>
          <p:nvPr/>
        </p:nvSpPr>
        <p:spPr>
          <a:xfrm>
            <a:off x="32340" y="5012921"/>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22</a:t>
            </a:r>
          </a:p>
        </p:txBody>
      </p:sp>
      <p:sp>
        <p:nvSpPr>
          <p:cNvPr id="70" name="textruta 69"/>
          <p:cNvSpPr txBox="1"/>
          <p:nvPr/>
        </p:nvSpPr>
        <p:spPr>
          <a:xfrm>
            <a:off x="159087" y="5088322"/>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23</a:t>
            </a:r>
          </a:p>
        </p:txBody>
      </p:sp>
      <p:sp>
        <p:nvSpPr>
          <p:cNvPr id="73" name="textruta 72"/>
          <p:cNvSpPr txBox="1"/>
          <p:nvPr/>
        </p:nvSpPr>
        <p:spPr>
          <a:xfrm>
            <a:off x="1483336" y="4548042"/>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24</a:t>
            </a:r>
          </a:p>
        </p:txBody>
      </p:sp>
      <p:sp>
        <p:nvSpPr>
          <p:cNvPr id="50" name="Ellips 49"/>
          <p:cNvSpPr/>
          <p:nvPr/>
        </p:nvSpPr>
        <p:spPr>
          <a:xfrm>
            <a:off x="325058" y="495208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55" name="Ellips 54"/>
          <p:cNvSpPr/>
          <p:nvPr/>
        </p:nvSpPr>
        <p:spPr>
          <a:xfrm>
            <a:off x="319528" y="5519334"/>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48" name="Ellips 47"/>
          <p:cNvSpPr/>
          <p:nvPr/>
        </p:nvSpPr>
        <p:spPr>
          <a:xfrm>
            <a:off x="725820" y="308332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30" name="textruta 29"/>
          <p:cNvSpPr txBox="1"/>
          <p:nvPr/>
        </p:nvSpPr>
        <p:spPr>
          <a:xfrm>
            <a:off x="663888" y="3065121"/>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smtClean="0">
                <a:solidFill>
                  <a:prstClr val="white"/>
                </a:solidFill>
                <a:latin typeface="Calibri" panose="020F0502020204030204"/>
                <a:ea typeface=""/>
              </a:rPr>
              <a:t>25</a:t>
            </a:r>
            <a:endParaRPr lang="sv-SE" sz="500" dirty="0">
              <a:solidFill>
                <a:prstClr val="white"/>
              </a:solidFill>
              <a:latin typeface="Calibri" panose="020F0502020204030204"/>
              <a:ea typeface=""/>
            </a:endParaRPr>
          </a:p>
        </p:txBody>
      </p:sp>
      <p:sp>
        <p:nvSpPr>
          <p:cNvPr id="60" name="textruta 59"/>
          <p:cNvSpPr txBox="1"/>
          <p:nvPr/>
        </p:nvSpPr>
        <p:spPr>
          <a:xfrm>
            <a:off x="271415" y="493588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26</a:t>
            </a:r>
          </a:p>
        </p:txBody>
      </p:sp>
      <p:sp>
        <p:nvSpPr>
          <p:cNvPr id="61" name="textruta 60"/>
          <p:cNvSpPr txBox="1"/>
          <p:nvPr/>
        </p:nvSpPr>
        <p:spPr>
          <a:xfrm>
            <a:off x="262869" y="5504517"/>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27</a:t>
            </a:r>
          </a:p>
        </p:txBody>
      </p:sp>
      <p:sp>
        <p:nvSpPr>
          <p:cNvPr id="62" name="textruta 61"/>
          <p:cNvSpPr txBox="1"/>
          <p:nvPr/>
        </p:nvSpPr>
        <p:spPr>
          <a:xfrm>
            <a:off x="1626382" y="4549521"/>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smtClean="0">
                <a:solidFill>
                  <a:prstClr val="white"/>
                </a:solidFill>
                <a:latin typeface="Calibri" panose="020F0502020204030204"/>
                <a:ea typeface=""/>
              </a:rPr>
              <a:t>28</a:t>
            </a:r>
            <a:endParaRPr lang="sv-SE" sz="500" dirty="0">
              <a:solidFill>
                <a:prstClr val="white"/>
              </a:solidFill>
              <a:latin typeface="Calibri" panose="020F0502020204030204"/>
              <a:ea typeface=""/>
            </a:endParaRPr>
          </a:p>
        </p:txBody>
      </p:sp>
      <p:sp>
        <p:nvSpPr>
          <p:cNvPr id="57" name="Ellips 56"/>
          <p:cNvSpPr/>
          <p:nvPr/>
        </p:nvSpPr>
        <p:spPr>
          <a:xfrm>
            <a:off x="838729" y="452026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400" dirty="0">
              <a:solidFill>
                <a:prstClr val="white"/>
              </a:solidFill>
              <a:latin typeface="Calibri" pitchFamily="34" charset="0"/>
              <a:cs typeface="Calibri" pitchFamily="34" charset="0"/>
            </a:endParaRPr>
          </a:p>
        </p:txBody>
      </p:sp>
      <p:sp>
        <p:nvSpPr>
          <p:cNvPr id="63" name="Rektangel 62"/>
          <p:cNvSpPr/>
          <p:nvPr/>
        </p:nvSpPr>
        <p:spPr>
          <a:xfrm>
            <a:off x="755576" y="4509120"/>
            <a:ext cx="432048" cy="169277"/>
          </a:xfrm>
          <a:prstGeom prst="rect">
            <a:avLst/>
          </a:prstGeom>
        </p:spPr>
        <p:txBody>
          <a:bodyPr wrap="square">
            <a:spAutoFit/>
          </a:bodyPr>
          <a:lstStyle/>
          <a:p>
            <a:r>
              <a:rPr lang="sv-SE" sz="500" dirty="0" smtClean="0">
                <a:solidFill>
                  <a:prstClr val="white"/>
                </a:solidFill>
                <a:latin typeface="Calibri" panose="020F0502020204030204"/>
              </a:rPr>
              <a:t>29</a:t>
            </a:r>
            <a:endParaRPr lang="sv-SE" sz="500" dirty="0"/>
          </a:p>
        </p:txBody>
      </p:sp>
    </p:spTree>
    <p:extLst>
      <p:ext uri="{BB962C8B-B14F-4D97-AF65-F5344CB8AC3E}">
        <p14:creationId xmlns:p14="http://schemas.microsoft.com/office/powerpoint/2010/main" xmlns="" val="406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Bildobjekt 25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7544" y="1124744"/>
            <a:ext cx="2244437" cy="5143500"/>
          </a:xfrm>
          <a:prstGeom prst="rect">
            <a:avLst/>
          </a:prstGeom>
        </p:spPr>
      </p:pic>
      <p:sp>
        <p:nvSpPr>
          <p:cNvPr id="126" name="Rektangel 125"/>
          <p:cNvSpPr/>
          <p:nvPr/>
        </p:nvSpPr>
        <p:spPr>
          <a:xfrm>
            <a:off x="3618386" y="2847828"/>
            <a:ext cx="3853447" cy="984885"/>
          </a:xfrm>
          <a:prstGeom prst="rect">
            <a:avLst/>
          </a:prstGeom>
        </p:spPr>
        <p:txBody>
          <a:bodyPr wrap="square">
            <a:spAutoFit/>
          </a:bodyPr>
          <a:lstStyle/>
          <a:p>
            <a:r>
              <a:rPr lang="sv-SE" sz="1600" b="1" dirty="0" smtClean="0"/>
              <a:t>Initieringsmöten </a:t>
            </a:r>
            <a:r>
              <a:rPr lang="sv-SE" sz="1600" b="1" dirty="0"/>
              <a:t>genomförda</a:t>
            </a:r>
          </a:p>
          <a:p>
            <a:pPr marL="400050" indent="-400050">
              <a:buFont typeface="+mj-lt"/>
              <a:buAutoNum type="romanLcPeriod"/>
            </a:pPr>
            <a:r>
              <a:rPr lang="sv-SE" sz="1400" dirty="0">
                <a:solidFill>
                  <a:srgbClr val="C00000"/>
                </a:solidFill>
              </a:rPr>
              <a:t>Östra </a:t>
            </a:r>
            <a:r>
              <a:rPr lang="sv-SE" sz="1400" dirty="0" smtClean="0">
                <a:solidFill>
                  <a:srgbClr val="C00000"/>
                </a:solidFill>
              </a:rPr>
              <a:t>sjukhuset (önskar vara med)</a:t>
            </a:r>
            <a:endParaRPr lang="sv-SE" sz="1400" dirty="0">
              <a:solidFill>
                <a:srgbClr val="C00000"/>
              </a:solidFill>
            </a:endParaRPr>
          </a:p>
          <a:p>
            <a:pPr marL="400050" indent="-400050">
              <a:buFont typeface="+mj-lt"/>
              <a:buAutoNum type="romanLcPeriod"/>
            </a:pPr>
            <a:r>
              <a:rPr lang="sv-SE" sz="1400" dirty="0" smtClean="0">
                <a:solidFill>
                  <a:srgbClr val="C00000"/>
                </a:solidFill>
              </a:rPr>
              <a:t>Borås (tackat nej </a:t>
            </a:r>
            <a:r>
              <a:rPr lang="sv-SE" sz="1400" dirty="0" err="1" smtClean="0">
                <a:solidFill>
                  <a:srgbClr val="C00000"/>
                </a:solidFill>
              </a:rPr>
              <a:t>pga</a:t>
            </a:r>
            <a:r>
              <a:rPr lang="sv-SE" sz="1400" dirty="0" smtClean="0">
                <a:solidFill>
                  <a:srgbClr val="C00000"/>
                </a:solidFill>
              </a:rPr>
              <a:t> </a:t>
            </a:r>
            <a:r>
              <a:rPr lang="sv-SE" sz="1400" dirty="0" err="1">
                <a:solidFill>
                  <a:srgbClr val="C00000"/>
                </a:solidFill>
              </a:rPr>
              <a:t>ssk-brist</a:t>
            </a:r>
            <a:r>
              <a:rPr lang="sv-SE" sz="1400" dirty="0">
                <a:solidFill>
                  <a:srgbClr val="C00000"/>
                </a:solidFill>
              </a:rPr>
              <a:t>)</a:t>
            </a:r>
          </a:p>
          <a:p>
            <a:pPr marL="400050" indent="-400050">
              <a:buFont typeface="+mj-lt"/>
              <a:buAutoNum type="romanLcPeriod"/>
            </a:pPr>
            <a:r>
              <a:rPr lang="sv-SE" sz="1400" dirty="0">
                <a:solidFill>
                  <a:srgbClr val="C00000"/>
                </a:solidFill>
              </a:rPr>
              <a:t>Karlstad </a:t>
            </a:r>
            <a:r>
              <a:rPr lang="sv-SE" sz="1400" dirty="0" smtClean="0">
                <a:solidFill>
                  <a:srgbClr val="C00000"/>
                </a:solidFill>
              </a:rPr>
              <a:t>(tackat nej </a:t>
            </a:r>
            <a:r>
              <a:rPr lang="sv-SE" sz="1400" dirty="0" err="1" smtClean="0">
                <a:solidFill>
                  <a:srgbClr val="C00000"/>
                </a:solidFill>
              </a:rPr>
              <a:t>pga</a:t>
            </a:r>
            <a:r>
              <a:rPr lang="sv-SE" sz="1400" dirty="0" smtClean="0">
                <a:solidFill>
                  <a:srgbClr val="C00000"/>
                </a:solidFill>
              </a:rPr>
              <a:t> </a:t>
            </a:r>
            <a:r>
              <a:rPr lang="sv-SE" sz="1400" dirty="0" err="1" smtClean="0">
                <a:solidFill>
                  <a:srgbClr val="C00000"/>
                </a:solidFill>
              </a:rPr>
              <a:t>ssk-brist</a:t>
            </a:r>
            <a:r>
              <a:rPr lang="sv-SE" sz="1400" dirty="0">
                <a:solidFill>
                  <a:srgbClr val="C00000"/>
                </a:solidFill>
              </a:rPr>
              <a:t>)</a:t>
            </a:r>
          </a:p>
        </p:txBody>
      </p:sp>
      <p:sp>
        <p:nvSpPr>
          <p:cNvPr id="127" name="Rektangel 126"/>
          <p:cNvSpPr/>
          <p:nvPr/>
        </p:nvSpPr>
        <p:spPr>
          <a:xfrm>
            <a:off x="3648085" y="4115399"/>
            <a:ext cx="3460255" cy="1969770"/>
          </a:xfrm>
          <a:prstGeom prst="rect">
            <a:avLst/>
          </a:prstGeom>
        </p:spPr>
        <p:txBody>
          <a:bodyPr wrap="square">
            <a:spAutoFit/>
          </a:bodyPr>
          <a:lstStyle/>
          <a:p>
            <a:r>
              <a:rPr lang="sv-SE" sz="1400" b="1" dirty="0"/>
              <a:t>Har tillfrågats</a:t>
            </a:r>
          </a:p>
          <a:p>
            <a:pPr marL="400050" indent="-400050">
              <a:buFont typeface="+mj-lt"/>
              <a:buAutoNum type="romanLcPeriod"/>
            </a:pPr>
            <a:r>
              <a:rPr lang="sv-SE" sz="1200" dirty="0" err="1" smtClean="0">
                <a:solidFill>
                  <a:srgbClr val="7030A0"/>
                </a:solidFill>
              </a:rPr>
              <a:t>Sunderbyn</a:t>
            </a:r>
            <a:endParaRPr lang="sv-SE" sz="1200" dirty="0" smtClean="0">
              <a:solidFill>
                <a:srgbClr val="7030A0"/>
              </a:solidFill>
            </a:endParaRPr>
          </a:p>
          <a:p>
            <a:pPr marL="400050" indent="-400050">
              <a:buFont typeface="+mj-lt"/>
              <a:buAutoNum type="romanLcPeriod"/>
            </a:pPr>
            <a:r>
              <a:rPr lang="sv-SE" sz="1200" dirty="0" smtClean="0">
                <a:solidFill>
                  <a:srgbClr val="7030A0"/>
                </a:solidFill>
              </a:rPr>
              <a:t>Skellefteå</a:t>
            </a:r>
          </a:p>
          <a:p>
            <a:pPr marL="400050" indent="-400050">
              <a:buFont typeface="+mj-lt"/>
              <a:buAutoNum type="romanLcPeriod"/>
            </a:pPr>
            <a:r>
              <a:rPr lang="sv-SE" sz="1200" dirty="0" smtClean="0">
                <a:solidFill>
                  <a:srgbClr val="7030A0"/>
                </a:solidFill>
              </a:rPr>
              <a:t>Karlskrona</a:t>
            </a:r>
          </a:p>
          <a:p>
            <a:pPr marL="400050" indent="-400050">
              <a:buFont typeface="+mj-lt"/>
              <a:buAutoNum type="romanLcPeriod"/>
            </a:pPr>
            <a:r>
              <a:rPr lang="sv-SE" sz="1200" dirty="0" err="1" smtClean="0">
                <a:solidFill>
                  <a:srgbClr val="7030A0"/>
                </a:solidFill>
              </a:rPr>
              <a:t>Kullbergska</a:t>
            </a:r>
            <a:endParaRPr lang="sv-SE" sz="1200" dirty="0" smtClean="0">
              <a:solidFill>
                <a:srgbClr val="7030A0"/>
              </a:solidFill>
            </a:endParaRPr>
          </a:p>
          <a:p>
            <a:pPr marL="400050" indent="-400050">
              <a:buFont typeface="+mj-lt"/>
              <a:buAutoNum type="romanLcPeriod"/>
            </a:pPr>
            <a:r>
              <a:rPr lang="sv-SE" sz="1200" dirty="0" smtClean="0">
                <a:solidFill>
                  <a:srgbClr val="7030A0"/>
                </a:solidFill>
              </a:rPr>
              <a:t>Jönköping</a:t>
            </a:r>
          </a:p>
          <a:p>
            <a:pPr marL="400050" indent="-400050">
              <a:buFont typeface="+mj-lt"/>
              <a:buAutoNum type="romanLcPeriod"/>
            </a:pPr>
            <a:r>
              <a:rPr lang="sv-SE" sz="1200" dirty="0" smtClean="0">
                <a:solidFill>
                  <a:srgbClr val="7030A0"/>
                </a:solidFill>
              </a:rPr>
              <a:t>Kalmar</a:t>
            </a:r>
          </a:p>
          <a:p>
            <a:pPr marL="400050" indent="-400050">
              <a:buFont typeface="+mj-lt"/>
              <a:buAutoNum type="romanLcPeriod"/>
            </a:pPr>
            <a:r>
              <a:rPr lang="sv-SE" sz="1200" dirty="0" smtClean="0">
                <a:solidFill>
                  <a:srgbClr val="7030A0"/>
                </a:solidFill>
              </a:rPr>
              <a:t>Växjö</a:t>
            </a:r>
          </a:p>
          <a:p>
            <a:pPr marL="400050" indent="-400050">
              <a:buFont typeface="+mj-lt"/>
              <a:buAutoNum type="romanLcPeriod"/>
            </a:pPr>
            <a:r>
              <a:rPr lang="sv-SE" sz="1200" dirty="0" smtClean="0">
                <a:solidFill>
                  <a:srgbClr val="7030A0"/>
                </a:solidFill>
              </a:rPr>
              <a:t>Linköping (tackat nej)</a:t>
            </a:r>
          </a:p>
          <a:p>
            <a:pPr marL="400050" indent="-400050">
              <a:buFont typeface="+mj-lt"/>
              <a:buAutoNum type="romanLcPeriod"/>
            </a:pPr>
            <a:r>
              <a:rPr lang="sv-SE" sz="1200" dirty="0" smtClean="0">
                <a:solidFill>
                  <a:srgbClr val="7030A0"/>
                </a:solidFill>
              </a:rPr>
              <a:t>Varberg (tackat nej)</a:t>
            </a:r>
          </a:p>
        </p:txBody>
      </p:sp>
      <p:sp>
        <p:nvSpPr>
          <p:cNvPr id="211" name="Ellips 210"/>
          <p:cNvSpPr/>
          <p:nvPr/>
        </p:nvSpPr>
        <p:spPr>
          <a:xfrm>
            <a:off x="1795390" y="447928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5</a:t>
            </a:r>
          </a:p>
        </p:txBody>
      </p:sp>
      <p:sp>
        <p:nvSpPr>
          <p:cNvPr id="212" name="Ellips 211"/>
          <p:cNvSpPr/>
          <p:nvPr/>
        </p:nvSpPr>
        <p:spPr>
          <a:xfrm>
            <a:off x="2151061" y="3087894"/>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a:solidFill>
                <a:prstClr val="white"/>
              </a:solidFill>
            </a:endParaRPr>
          </a:p>
        </p:txBody>
      </p:sp>
      <p:sp>
        <p:nvSpPr>
          <p:cNvPr id="213" name="Ellips 212"/>
          <p:cNvSpPr/>
          <p:nvPr/>
        </p:nvSpPr>
        <p:spPr>
          <a:xfrm>
            <a:off x="1728954" y="3619511"/>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a:solidFill>
                <a:prstClr val="white"/>
              </a:solidFill>
            </a:endParaRPr>
          </a:p>
        </p:txBody>
      </p:sp>
      <p:sp>
        <p:nvSpPr>
          <p:cNvPr id="214" name="Ellips 213"/>
          <p:cNvSpPr/>
          <p:nvPr/>
        </p:nvSpPr>
        <p:spPr>
          <a:xfrm>
            <a:off x="1885319" y="4679792"/>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1</a:t>
            </a:r>
          </a:p>
        </p:txBody>
      </p:sp>
      <p:sp>
        <p:nvSpPr>
          <p:cNvPr id="215" name="Ellips 214"/>
          <p:cNvSpPr/>
          <p:nvPr/>
        </p:nvSpPr>
        <p:spPr>
          <a:xfrm>
            <a:off x="2018189" y="4679792"/>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2</a:t>
            </a:r>
          </a:p>
        </p:txBody>
      </p:sp>
      <p:sp>
        <p:nvSpPr>
          <p:cNvPr id="216" name="Ellips 215"/>
          <p:cNvSpPr/>
          <p:nvPr/>
        </p:nvSpPr>
        <p:spPr>
          <a:xfrm>
            <a:off x="2151060" y="4684901"/>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6</a:t>
            </a:r>
          </a:p>
        </p:txBody>
      </p:sp>
      <p:sp>
        <p:nvSpPr>
          <p:cNvPr id="217" name="Ellips 216"/>
          <p:cNvSpPr/>
          <p:nvPr/>
        </p:nvSpPr>
        <p:spPr>
          <a:xfrm>
            <a:off x="2283930" y="4684901"/>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450" dirty="0">
              <a:solidFill>
                <a:prstClr val="white"/>
              </a:solidFill>
            </a:endParaRPr>
          </a:p>
        </p:txBody>
      </p:sp>
      <p:sp>
        <p:nvSpPr>
          <p:cNvPr id="218" name="Ellips 217"/>
          <p:cNvSpPr/>
          <p:nvPr/>
        </p:nvSpPr>
        <p:spPr>
          <a:xfrm>
            <a:off x="1933586" y="481961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219" name="Ellips 218"/>
          <p:cNvSpPr/>
          <p:nvPr/>
        </p:nvSpPr>
        <p:spPr>
          <a:xfrm>
            <a:off x="2084623" y="4822880"/>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220" name="Ellips 219"/>
          <p:cNvSpPr/>
          <p:nvPr/>
        </p:nvSpPr>
        <p:spPr>
          <a:xfrm>
            <a:off x="2230237" y="4822879"/>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21" name="Ellips 220"/>
          <p:cNvSpPr/>
          <p:nvPr/>
        </p:nvSpPr>
        <p:spPr>
          <a:xfrm>
            <a:off x="1121680" y="5048590"/>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3</a:t>
            </a:r>
          </a:p>
        </p:txBody>
      </p:sp>
      <p:sp>
        <p:nvSpPr>
          <p:cNvPr id="222" name="Ellips 221"/>
          <p:cNvSpPr/>
          <p:nvPr/>
        </p:nvSpPr>
        <p:spPr>
          <a:xfrm>
            <a:off x="1081015" y="5835013"/>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4</a:t>
            </a:r>
          </a:p>
        </p:txBody>
      </p:sp>
      <p:sp>
        <p:nvSpPr>
          <p:cNvPr id="223" name="Ellips 222"/>
          <p:cNvSpPr/>
          <p:nvPr/>
        </p:nvSpPr>
        <p:spPr>
          <a:xfrm>
            <a:off x="1254550" y="4124914"/>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7</a:t>
            </a:r>
          </a:p>
        </p:txBody>
      </p:sp>
      <p:sp>
        <p:nvSpPr>
          <p:cNvPr id="224" name="Ellips 223"/>
          <p:cNvSpPr/>
          <p:nvPr/>
        </p:nvSpPr>
        <p:spPr>
          <a:xfrm>
            <a:off x="1450521" y="425778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8</a:t>
            </a:r>
          </a:p>
        </p:txBody>
      </p:sp>
      <p:sp>
        <p:nvSpPr>
          <p:cNvPr id="225" name="Ellips 224"/>
          <p:cNvSpPr/>
          <p:nvPr/>
        </p:nvSpPr>
        <p:spPr>
          <a:xfrm>
            <a:off x="948144" y="5025191"/>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9</a:t>
            </a:r>
          </a:p>
        </p:txBody>
      </p:sp>
      <p:sp>
        <p:nvSpPr>
          <p:cNvPr id="226" name="textruta 225"/>
          <p:cNvSpPr txBox="1"/>
          <p:nvPr/>
        </p:nvSpPr>
        <p:spPr>
          <a:xfrm>
            <a:off x="2227030" y="4668426"/>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10</a:t>
            </a:r>
          </a:p>
        </p:txBody>
      </p:sp>
      <p:sp>
        <p:nvSpPr>
          <p:cNvPr id="227" name="textruta 226"/>
          <p:cNvSpPr txBox="1"/>
          <p:nvPr/>
        </p:nvSpPr>
        <p:spPr>
          <a:xfrm>
            <a:off x="2091754" y="306541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12</a:t>
            </a:r>
          </a:p>
        </p:txBody>
      </p:sp>
      <p:sp>
        <p:nvSpPr>
          <p:cNvPr id="228" name="Ellips 227"/>
          <p:cNvSpPr/>
          <p:nvPr/>
        </p:nvSpPr>
        <p:spPr>
          <a:xfrm>
            <a:off x="1955764" y="5322281"/>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29" name="Ellips 228"/>
          <p:cNvSpPr/>
          <p:nvPr/>
        </p:nvSpPr>
        <p:spPr>
          <a:xfrm>
            <a:off x="854744" y="6026522"/>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30" name="textruta 229"/>
          <p:cNvSpPr txBox="1"/>
          <p:nvPr/>
        </p:nvSpPr>
        <p:spPr>
          <a:xfrm>
            <a:off x="1904187" y="5304077"/>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11</a:t>
            </a:r>
          </a:p>
        </p:txBody>
      </p:sp>
      <p:sp>
        <p:nvSpPr>
          <p:cNvPr id="231" name="Ellips 230"/>
          <p:cNvSpPr/>
          <p:nvPr/>
        </p:nvSpPr>
        <p:spPr>
          <a:xfrm>
            <a:off x="881708" y="5635707"/>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32" name="Ellips 231"/>
          <p:cNvSpPr/>
          <p:nvPr/>
        </p:nvSpPr>
        <p:spPr>
          <a:xfrm>
            <a:off x="1212247" y="590144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33" name="Ellips 232"/>
          <p:cNvSpPr/>
          <p:nvPr/>
        </p:nvSpPr>
        <p:spPr>
          <a:xfrm>
            <a:off x="908198" y="5901574"/>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34" name="Ellips 233"/>
          <p:cNvSpPr/>
          <p:nvPr/>
        </p:nvSpPr>
        <p:spPr>
          <a:xfrm>
            <a:off x="2000020" y="4527047"/>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35" name="textruta 234"/>
          <p:cNvSpPr txBox="1"/>
          <p:nvPr/>
        </p:nvSpPr>
        <p:spPr>
          <a:xfrm>
            <a:off x="1157109" y="5883244"/>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13</a:t>
            </a:r>
          </a:p>
        </p:txBody>
      </p:sp>
      <p:sp>
        <p:nvSpPr>
          <p:cNvPr id="236" name="textruta 235"/>
          <p:cNvSpPr txBox="1"/>
          <p:nvPr/>
        </p:nvSpPr>
        <p:spPr>
          <a:xfrm>
            <a:off x="1945058" y="4504619"/>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14</a:t>
            </a:r>
          </a:p>
        </p:txBody>
      </p:sp>
      <p:sp>
        <p:nvSpPr>
          <p:cNvPr id="237" name="textruta 236"/>
          <p:cNvSpPr txBox="1"/>
          <p:nvPr/>
        </p:nvSpPr>
        <p:spPr>
          <a:xfrm>
            <a:off x="856277" y="5871653"/>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15</a:t>
            </a:r>
          </a:p>
        </p:txBody>
      </p:sp>
      <p:sp>
        <p:nvSpPr>
          <p:cNvPr id="238" name="textruta 237"/>
          <p:cNvSpPr txBox="1"/>
          <p:nvPr/>
        </p:nvSpPr>
        <p:spPr>
          <a:xfrm>
            <a:off x="828962" y="5617503"/>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17</a:t>
            </a:r>
          </a:p>
        </p:txBody>
      </p:sp>
      <p:sp>
        <p:nvSpPr>
          <p:cNvPr id="239" name="textruta 238"/>
          <p:cNvSpPr txBox="1"/>
          <p:nvPr/>
        </p:nvSpPr>
        <p:spPr>
          <a:xfrm>
            <a:off x="791388" y="6011074"/>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20</a:t>
            </a:r>
          </a:p>
        </p:txBody>
      </p:sp>
      <p:sp>
        <p:nvSpPr>
          <p:cNvPr id="240" name="Ellips 239"/>
          <p:cNvSpPr/>
          <p:nvPr/>
        </p:nvSpPr>
        <p:spPr>
          <a:xfrm>
            <a:off x="981691" y="6086239"/>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41" name="textruta 240"/>
          <p:cNvSpPr txBox="1"/>
          <p:nvPr/>
        </p:nvSpPr>
        <p:spPr>
          <a:xfrm>
            <a:off x="919757" y="6068035"/>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16</a:t>
            </a:r>
          </a:p>
        </p:txBody>
      </p:sp>
      <p:sp>
        <p:nvSpPr>
          <p:cNvPr id="242" name="Ellips 241"/>
          <p:cNvSpPr/>
          <p:nvPr/>
        </p:nvSpPr>
        <p:spPr>
          <a:xfrm>
            <a:off x="644282" y="5292519"/>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43" name="Ellips 242"/>
          <p:cNvSpPr/>
          <p:nvPr/>
        </p:nvSpPr>
        <p:spPr>
          <a:xfrm>
            <a:off x="1604142" y="472152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44" name="textruta 243"/>
          <p:cNvSpPr txBox="1"/>
          <p:nvPr/>
        </p:nvSpPr>
        <p:spPr>
          <a:xfrm>
            <a:off x="1548888" y="4703324"/>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18</a:t>
            </a:r>
          </a:p>
        </p:txBody>
      </p:sp>
      <p:sp>
        <p:nvSpPr>
          <p:cNvPr id="245" name="textruta 244"/>
          <p:cNvSpPr txBox="1"/>
          <p:nvPr/>
        </p:nvSpPr>
        <p:spPr>
          <a:xfrm>
            <a:off x="1877980" y="480053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19</a:t>
            </a:r>
          </a:p>
        </p:txBody>
      </p:sp>
      <p:sp>
        <p:nvSpPr>
          <p:cNvPr id="246" name="textruta 245"/>
          <p:cNvSpPr txBox="1"/>
          <p:nvPr/>
        </p:nvSpPr>
        <p:spPr>
          <a:xfrm>
            <a:off x="1673643" y="3601307"/>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21</a:t>
            </a:r>
          </a:p>
        </p:txBody>
      </p:sp>
      <p:sp>
        <p:nvSpPr>
          <p:cNvPr id="247" name="Ellips 246"/>
          <p:cNvSpPr/>
          <p:nvPr/>
        </p:nvSpPr>
        <p:spPr>
          <a:xfrm>
            <a:off x="764475" y="5362573"/>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48" name="textruta 247"/>
          <p:cNvSpPr txBox="1"/>
          <p:nvPr/>
        </p:nvSpPr>
        <p:spPr>
          <a:xfrm>
            <a:off x="580699" y="5269867"/>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22</a:t>
            </a:r>
          </a:p>
        </p:txBody>
      </p:sp>
      <p:sp>
        <p:nvSpPr>
          <p:cNvPr id="249" name="textruta 248"/>
          <p:cNvSpPr txBox="1"/>
          <p:nvPr/>
        </p:nvSpPr>
        <p:spPr>
          <a:xfrm>
            <a:off x="707446" y="534526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23</a:t>
            </a:r>
          </a:p>
        </p:txBody>
      </p:sp>
      <p:sp>
        <p:nvSpPr>
          <p:cNvPr id="250" name="textruta 249"/>
          <p:cNvSpPr txBox="1"/>
          <p:nvPr/>
        </p:nvSpPr>
        <p:spPr>
          <a:xfrm>
            <a:off x="2031695" y="480498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24</a:t>
            </a:r>
          </a:p>
        </p:txBody>
      </p:sp>
      <p:sp>
        <p:nvSpPr>
          <p:cNvPr id="251" name="Ellips 250"/>
          <p:cNvSpPr/>
          <p:nvPr/>
        </p:nvSpPr>
        <p:spPr>
          <a:xfrm>
            <a:off x="873417" y="5209034"/>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252" name="Ellips 251"/>
          <p:cNvSpPr/>
          <p:nvPr/>
        </p:nvSpPr>
        <p:spPr>
          <a:xfrm>
            <a:off x="867887" y="5776280"/>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253" name="Ellips 252"/>
          <p:cNvSpPr/>
          <p:nvPr/>
        </p:nvSpPr>
        <p:spPr>
          <a:xfrm>
            <a:off x="1274179" y="3340271"/>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254" name="textruta 253"/>
          <p:cNvSpPr txBox="1"/>
          <p:nvPr/>
        </p:nvSpPr>
        <p:spPr>
          <a:xfrm>
            <a:off x="1212247" y="3322067"/>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smtClean="0">
                <a:solidFill>
                  <a:prstClr val="white"/>
                </a:solidFill>
                <a:latin typeface="Calibri" panose="020F0502020204030204"/>
                <a:ea typeface=""/>
              </a:rPr>
              <a:t>25</a:t>
            </a:r>
            <a:endParaRPr lang="sv-SE" sz="500" dirty="0">
              <a:solidFill>
                <a:prstClr val="white"/>
              </a:solidFill>
              <a:latin typeface="Calibri" panose="020F0502020204030204"/>
              <a:ea typeface=""/>
            </a:endParaRPr>
          </a:p>
        </p:txBody>
      </p:sp>
      <p:sp>
        <p:nvSpPr>
          <p:cNvPr id="255" name="textruta 254"/>
          <p:cNvSpPr txBox="1"/>
          <p:nvPr/>
        </p:nvSpPr>
        <p:spPr>
          <a:xfrm>
            <a:off x="819774" y="5192834"/>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26</a:t>
            </a:r>
          </a:p>
        </p:txBody>
      </p:sp>
      <p:sp>
        <p:nvSpPr>
          <p:cNvPr id="256" name="textruta 255"/>
          <p:cNvSpPr txBox="1"/>
          <p:nvPr/>
        </p:nvSpPr>
        <p:spPr>
          <a:xfrm>
            <a:off x="811228" y="5761463"/>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27</a:t>
            </a:r>
          </a:p>
        </p:txBody>
      </p:sp>
      <p:sp>
        <p:nvSpPr>
          <p:cNvPr id="257" name="textruta 256"/>
          <p:cNvSpPr txBox="1"/>
          <p:nvPr/>
        </p:nvSpPr>
        <p:spPr>
          <a:xfrm>
            <a:off x="2174741" y="4806467"/>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smtClean="0">
                <a:solidFill>
                  <a:prstClr val="white"/>
                </a:solidFill>
                <a:latin typeface="Calibri" panose="020F0502020204030204"/>
                <a:ea typeface=""/>
              </a:rPr>
              <a:t>28</a:t>
            </a:r>
            <a:endParaRPr lang="sv-SE" sz="500" dirty="0">
              <a:solidFill>
                <a:prstClr val="white"/>
              </a:solidFill>
              <a:latin typeface="Calibri" panose="020F0502020204030204"/>
              <a:ea typeface=""/>
            </a:endParaRPr>
          </a:p>
        </p:txBody>
      </p:sp>
      <p:sp>
        <p:nvSpPr>
          <p:cNvPr id="260" name="Ellips 259"/>
          <p:cNvSpPr/>
          <p:nvPr/>
        </p:nvSpPr>
        <p:spPr>
          <a:xfrm>
            <a:off x="611560" y="5445224"/>
            <a:ext cx="132871" cy="13287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prstClr val="white"/>
              </a:solidFill>
            </a:endParaRPr>
          </a:p>
        </p:txBody>
      </p:sp>
      <p:sp>
        <p:nvSpPr>
          <p:cNvPr id="261" name="Ellips 260"/>
          <p:cNvSpPr/>
          <p:nvPr/>
        </p:nvSpPr>
        <p:spPr>
          <a:xfrm>
            <a:off x="899592" y="5373216"/>
            <a:ext cx="132871" cy="13287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prstClr val="white"/>
              </a:solidFill>
            </a:endParaRPr>
          </a:p>
        </p:txBody>
      </p:sp>
      <p:sp>
        <p:nvSpPr>
          <p:cNvPr id="263" name="Ellips 262"/>
          <p:cNvSpPr/>
          <p:nvPr/>
        </p:nvSpPr>
        <p:spPr>
          <a:xfrm>
            <a:off x="971600" y="4725144"/>
            <a:ext cx="132871" cy="13287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prstClr val="white"/>
              </a:solidFill>
            </a:endParaRPr>
          </a:p>
        </p:txBody>
      </p:sp>
      <p:sp>
        <p:nvSpPr>
          <p:cNvPr id="264" name="Ellips 263"/>
          <p:cNvSpPr/>
          <p:nvPr/>
        </p:nvSpPr>
        <p:spPr>
          <a:xfrm>
            <a:off x="1475656" y="4653136"/>
            <a:ext cx="132871" cy="1328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chemeClr val="accent6"/>
              </a:solidFill>
            </a:endParaRPr>
          </a:p>
        </p:txBody>
      </p:sp>
      <p:sp>
        <p:nvSpPr>
          <p:cNvPr id="265" name="Ellips 264"/>
          <p:cNvSpPr/>
          <p:nvPr/>
        </p:nvSpPr>
        <p:spPr>
          <a:xfrm>
            <a:off x="2123728" y="2708920"/>
            <a:ext cx="132871" cy="1328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chemeClr val="accent6"/>
              </a:solidFill>
            </a:endParaRPr>
          </a:p>
        </p:txBody>
      </p:sp>
      <p:sp>
        <p:nvSpPr>
          <p:cNvPr id="266" name="Ellips 265"/>
          <p:cNvSpPr/>
          <p:nvPr/>
        </p:nvSpPr>
        <p:spPr>
          <a:xfrm>
            <a:off x="2267744" y="2348880"/>
            <a:ext cx="132871" cy="1328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chemeClr val="accent6"/>
              </a:solidFill>
            </a:endParaRPr>
          </a:p>
        </p:txBody>
      </p:sp>
      <p:sp>
        <p:nvSpPr>
          <p:cNvPr id="60" name="textruta 59"/>
          <p:cNvSpPr txBox="1"/>
          <p:nvPr/>
        </p:nvSpPr>
        <p:spPr>
          <a:xfrm>
            <a:off x="3618386" y="1373755"/>
            <a:ext cx="4464496" cy="1107996"/>
          </a:xfrm>
          <a:prstGeom prst="rect">
            <a:avLst/>
          </a:prstGeom>
          <a:noFill/>
        </p:spPr>
        <p:txBody>
          <a:bodyPr wrap="square" rtlCol="0">
            <a:spAutoFit/>
          </a:bodyPr>
          <a:lstStyle/>
          <a:p>
            <a:r>
              <a:rPr lang="sv-SE" b="1" dirty="0" smtClean="0"/>
              <a:t>Möjliga center i EFFECTS</a:t>
            </a:r>
          </a:p>
          <a:p>
            <a:pPr marL="400050" indent="-400050">
              <a:buAutoNum type="romanLcPeriod"/>
            </a:pPr>
            <a:r>
              <a:rPr lang="sv-SE" sz="1600" dirty="0" smtClean="0">
                <a:solidFill>
                  <a:srgbClr val="FF00FF"/>
                </a:solidFill>
              </a:rPr>
              <a:t>Brommageriatriken (initieringsmöte 30/8)</a:t>
            </a:r>
          </a:p>
          <a:p>
            <a:pPr marL="400050" indent="-400050">
              <a:buFontTx/>
              <a:buAutoNum type="romanLcPeriod"/>
            </a:pPr>
            <a:r>
              <a:rPr lang="sv-SE" sz="1600" dirty="0" smtClean="0">
                <a:solidFill>
                  <a:srgbClr val="FF00FF"/>
                </a:solidFill>
              </a:rPr>
              <a:t>Västerås (initieringsmöte 15/9)</a:t>
            </a:r>
          </a:p>
          <a:p>
            <a:pPr marL="400050" indent="-400050">
              <a:buFontTx/>
              <a:buAutoNum type="romanLcPeriod"/>
            </a:pPr>
            <a:r>
              <a:rPr lang="sv-SE" sz="1600" dirty="0" smtClean="0">
                <a:solidFill>
                  <a:srgbClr val="FF00FF"/>
                </a:solidFill>
              </a:rPr>
              <a:t>NÄL (Trollhättan)</a:t>
            </a:r>
          </a:p>
        </p:txBody>
      </p:sp>
      <p:sp>
        <p:nvSpPr>
          <p:cNvPr id="61" name="Ellips 60"/>
          <p:cNvSpPr/>
          <p:nvPr/>
        </p:nvSpPr>
        <p:spPr>
          <a:xfrm>
            <a:off x="1774833" y="4797152"/>
            <a:ext cx="132871" cy="132871"/>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rgbClr val="FF00FF"/>
              </a:solidFill>
            </a:endParaRPr>
          </a:p>
        </p:txBody>
      </p:sp>
      <p:sp>
        <p:nvSpPr>
          <p:cNvPr id="62" name="Ellips 61"/>
          <p:cNvSpPr/>
          <p:nvPr/>
        </p:nvSpPr>
        <p:spPr>
          <a:xfrm>
            <a:off x="1619672" y="4581128"/>
            <a:ext cx="132871" cy="132871"/>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rgbClr val="FF00FF"/>
              </a:solidFill>
            </a:endParaRPr>
          </a:p>
        </p:txBody>
      </p:sp>
      <p:sp>
        <p:nvSpPr>
          <p:cNvPr id="63" name="Ellips 62"/>
          <p:cNvSpPr/>
          <p:nvPr/>
        </p:nvSpPr>
        <p:spPr>
          <a:xfrm>
            <a:off x="755576" y="5085184"/>
            <a:ext cx="132871" cy="132871"/>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rgbClr val="FF00FF"/>
              </a:solidFill>
            </a:endParaRPr>
          </a:p>
        </p:txBody>
      </p:sp>
      <p:sp>
        <p:nvSpPr>
          <p:cNvPr id="64" name="Ellips 63"/>
          <p:cNvSpPr/>
          <p:nvPr/>
        </p:nvSpPr>
        <p:spPr>
          <a:xfrm>
            <a:off x="1403648" y="5805264"/>
            <a:ext cx="132871" cy="1328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chemeClr val="accent6"/>
              </a:solidFill>
            </a:endParaRPr>
          </a:p>
        </p:txBody>
      </p:sp>
      <p:sp>
        <p:nvSpPr>
          <p:cNvPr id="65" name="Ellips 64"/>
          <p:cNvSpPr/>
          <p:nvPr/>
        </p:nvSpPr>
        <p:spPr>
          <a:xfrm>
            <a:off x="1403648" y="4869160"/>
            <a:ext cx="132871" cy="1328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chemeClr val="accent6"/>
              </a:solidFill>
            </a:endParaRPr>
          </a:p>
        </p:txBody>
      </p:sp>
      <p:sp>
        <p:nvSpPr>
          <p:cNvPr id="66" name="Ellips 65"/>
          <p:cNvSpPr/>
          <p:nvPr/>
        </p:nvSpPr>
        <p:spPr>
          <a:xfrm>
            <a:off x="1115616" y="5301208"/>
            <a:ext cx="132871" cy="1328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chemeClr val="accent6"/>
              </a:solidFill>
            </a:endParaRPr>
          </a:p>
        </p:txBody>
      </p:sp>
      <p:sp>
        <p:nvSpPr>
          <p:cNvPr id="67" name="Ellips 66"/>
          <p:cNvSpPr/>
          <p:nvPr/>
        </p:nvSpPr>
        <p:spPr>
          <a:xfrm>
            <a:off x="1475656" y="5661248"/>
            <a:ext cx="132871" cy="1328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chemeClr val="accent6"/>
              </a:solidFill>
            </a:endParaRPr>
          </a:p>
        </p:txBody>
      </p:sp>
      <p:sp>
        <p:nvSpPr>
          <p:cNvPr id="68" name="Ellips 67"/>
          <p:cNvSpPr/>
          <p:nvPr/>
        </p:nvSpPr>
        <p:spPr>
          <a:xfrm>
            <a:off x="1259632" y="5661248"/>
            <a:ext cx="132871" cy="1328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chemeClr val="accent6"/>
              </a:solidFill>
            </a:endParaRPr>
          </a:p>
        </p:txBody>
      </p:sp>
      <p:sp>
        <p:nvSpPr>
          <p:cNvPr id="69" name="Ellips 68"/>
          <p:cNvSpPr/>
          <p:nvPr/>
        </p:nvSpPr>
        <p:spPr>
          <a:xfrm>
            <a:off x="1331640" y="5085184"/>
            <a:ext cx="132871" cy="1328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chemeClr val="accent6"/>
              </a:solidFill>
            </a:endParaRPr>
          </a:p>
        </p:txBody>
      </p:sp>
      <p:sp>
        <p:nvSpPr>
          <p:cNvPr id="70" name="Ellips 69"/>
          <p:cNvSpPr/>
          <p:nvPr/>
        </p:nvSpPr>
        <p:spPr>
          <a:xfrm>
            <a:off x="755576" y="5589240"/>
            <a:ext cx="132871" cy="1328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500" dirty="0">
              <a:solidFill>
                <a:schemeClr val="accent6"/>
              </a:solidFill>
            </a:endParaRPr>
          </a:p>
        </p:txBody>
      </p:sp>
    </p:spTree>
    <p:extLst>
      <p:ext uri="{BB962C8B-B14F-4D97-AF65-F5344CB8AC3E}">
        <p14:creationId xmlns:p14="http://schemas.microsoft.com/office/powerpoint/2010/main" xmlns="" val="168780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1" name="Rak 3"/>
          <p:cNvCxnSpPr>
            <a:cxnSpLocks noChangeShapeType="1"/>
          </p:cNvCxnSpPr>
          <p:nvPr/>
        </p:nvCxnSpPr>
        <p:spPr bwMode="auto">
          <a:xfrm>
            <a:off x="-541338" y="1557338"/>
            <a:ext cx="9144001" cy="0"/>
          </a:xfrm>
          <a:prstGeom prst="line">
            <a:avLst/>
          </a:prstGeom>
          <a:noFill/>
          <a:ln w="25400">
            <a:solidFill>
              <a:schemeClr val="bg1"/>
            </a:solidFill>
            <a:round/>
            <a:headEnd/>
            <a:tailEnd/>
          </a:ln>
          <a:extLst>
            <a:ext uri="{909E8E84-426E-40DD-AFC4-6F175D3DCCD1}">
              <a14:hiddenFill xmlns:a14="http://schemas.microsoft.com/office/drawing/2010/main" xmlns="">
                <a:noFill/>
              </a14:hiddenFill>
            </a:ext>
          </a:extLst>
        </p:spPr>
      </p:cxnSp>
      <p:sp>
        <p:nvSpPr>
          <p:cNvPr id="46082" name="textruta 2"/>
          <p:cNvSpPr txBox="1">
            <a:spLocks noChangeArrowheads="1"/>
          </p:cNvSpPr>
          <p:nvPr/>
        </p:nvSpPr>
        <p:spPr bwMode="auto">
          <a:xfrm>
            <a:off x="268288" y="2314575"/>
            <a:ext cx="8655050" cy="2650239"/>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sv-SE" altLang="sv-SE" sz="1400" dirty="0">
              <a:solidFill>
                <a:srgbClr val="000000"/>
              </a:solidFill>
              <a:latin typeface="Gill Sans" charset="0"/>
              <a:ea typeface="ヒラギノ角ゴ ProN W3" charset="-128"/>
              <a:sym typeface="Gill Sans" charset="0"/>
            </a:endParaRPr>
          </a:p>
          <a:p>
            <a:r>
              <a:rPr lang="sv-SE" altLang="sv-SE" sz="1400" dirty="0">
                <a:solidFill>
                  <a:srgbClr val="000000"/>
                </a:solidFill>
                <a:latin typeface="Gill Sans" charset="0"/>
                <a:ea typeface="ヒラギノ角ゴ ProN W3" charset="-128"/>
                <a:sym typeface="Gill Sans" charset="0"/>
              </a:rPr>
              <a:t>Styrgrupp: </a:t>
            </a:r>
            <a:r>
              <a:rPr lang="sv-SE" altLang="sv-SE" sz="1400" dirty="0" err="1">
                <a:solidFill>
                  <a:srgbClr val="000000"/>
                </a:solidFill>
                <a:latin typeface="Gill Sans" charset="0"/>
                <a:ea typeface="ヒラギノ角ゴ ProN W3" charset="-128"/>
                <a:sym typeface="Gill Sans" charset="0"/>
              </a:rPr>
              <a:t>Ordf</a:t>
            </a:r>
            <a:r>
              <a:rPr lang="sv-SE" altLang="sv-SE" sz="1400" dirty="0">
                <a:solidFill>
                  <a:srgbClr val="000000"/>
                </a:solidFill>
                <a:latin typeface="Gill Sans" charset="0"/>
                <a:ea typeface="ヒラギノ角ゴ ProN W3" charset="-128"/>
                <a:sym typeface="Gill Sans" charset="0"/>
              </a:rPr>
              <a:t>  Katharina Stibrant Sunnerhagen</a:t>
            </a:r>
            <a:r>
              <a:rPr lang="sv-SE" altLang="sv-SE" sz="1300" dirty="0">
                <a:solidFill>
                  <a:srgbClr val="000000"/>
                </a:solidFill>
                <a:latin typeface="Gill Sans" charset="0"/>
                <a:ea typeface="ヒラギノ角ゴ ProN W3" charset="-128"/>
                <a:sym typeface="Gill Sans" charset="0"/>
              </a:rPr>
              <a:t>,</a:t>
            </a:r>
            <a:r>
              <a:rPr lang="sv-SE" altLang="sv-SE" sz="1400" baseline="30000" dirty="0">
                <a:solidFill>
                  <a:srgbClr val="000000"/>
                </a:solidFill>
                <a:latin typeface="Gill Sans" charset="0"/>
                <a:ea typeface="ヒラギノ角ゴ ProN W3" charset="-128"/>
                <a:sym typeface="Gill Sans" charset="0"/>
              </a:rPr>
              <a:t> </a:t>
            </a:r>
            <a:r>
              <a:rPr lang="sv-SE" altLang="sv-SE" sz="1400" dirty="0">
                <a:solidFill>
                  <a:srgbClr val="000000"/>
                </a:solidFill>
                <a:latin typeface="Gill Sans" charset="0"/>
                <a:ea typeface="ヒラギノ角ゴ ProN W3" charset="-128"/>
                <a:sym typeface="Gill Sans" charset="0"/>
              </a:rPr>
              <a:t>Bo </a:t>
            </a:r>
            <a:r>
              <a:rPr lang="sv-SE" altLang="sv-SE" sz="1400" dirty="0" err="1">
                <a:solidFill>
                  <a:srgbClr val="000000"/>
                </a:solidFill>
                <a:latin typeface="Gill Sans" charset="0"/>
                <a:ea typeface="ヒラギノ角ゴ ProN W3" charset="-128"/>
                <a:sym typeface="Gill Sans" charset="0"/>
              </a:rPr>
              <a:t>Norrving</a:t>
            </a:r>
            <a:r>
              <a:rPr lang="sv-SE" altLang="sv-SE" sz="1400" dirty="0">
                <a:solidFill>
                  <a:srgbClr val="000000"/>
                </a:solidFill>
                <a:latin typeface="Gill Sans" charset="0"/>
                <a:ea typeface="ヒラギノ角ゴ ProN W3" charset="-128"/>
                <a:sym typeface="Gill Sans" charset="0"/>
              </a:rPr>
              <a:t>, Per Wester, Björn Mårtensson, Per Näsman, Håkan Wallén, Jörgen Borg, Erik Lundström och Eva Isaksson.</a:t>
            </a:r>
          </a:p>
          <a:p>
            <a:r>
              <a:rPr lang="sv-SE" altLang="sv-SE" sz="1400" dirty="0">
                <a:solidFill>
                  <a:srgbClr val="000000"/>
                </a:solidFill>
                <a:latin typeface="Gill Sans" charset="0"/>
                <a:ea typeface="ヒラギノ角ゴ ProN W3" charset="-128"/>
                <a:sym typeface="Gill Sans" charset="0"/>
              </a:rPr>
              <a:t>Data- och Säkerhetskommitté:  Kjell Asplund,  Anders Ljungström,  Kerstin </a:t>
            </a:r>
            <a:r>
              <a:rPr lang="sv-SE" altLang="sv-SE" sz="1400" dirty="0" err="1">
                <a:solidFill>
                  <a:srgbClr val="000000"/>
                </a:solidFill>
                <a:latin typeface="Gill Sans" charset="0"/>
                <a:ea typeface="ヒラギノ角ゴ ProN W3" charset="-128"/>
                <a:sym typeface="Gill Sans" charset="0"/>
              </a:rPr>
              <a:t>Hulter</a:t>
            </a:r>
            <a:r>
              <a:rPr lang="sv-SE" altLang="sv-SE" sz="1400" dirty="0">
                <a:solidFill>
                  <a:srgbClr val="000000"/>
                </a:solidFill>
                <a:latin typeface="Gill Sans" charset="0"/>
                <a:ea typeface="ヒラギノ角ゴ ProN W3" charset="-128"/>
                <a:sym typeface="Gill Sans" charset="0"/>
              </a:rPr>
              <a:t> Åsberg</a:t>
            </a:r>
          </a:p>
          <a:p>
            <a:endParaRPr lang="sv-SE" altLang="sv-SE" sz="1400" dirty="0">
              <a:solidFill>
                <a:srgbClr val="000000"/>
              </a:solidFill>
              <a:latin typeface="Gill Sans" charset="0"/>
              <a:ea typeface="ヒラギノ角ゴ ProN W3" charset="-128"/>
              <a:sym typeface="Gill Sans" charset="0"/>
            </a:endParaRPr>
          </a:p>
          <a:p>
            <a:endParaRPr lang="sv-SE" altLang="sv-SE" sz="1400" dirty="0">
              <a:solidFill>
                <a:srgbClr val="000000"/>
              </a:solidFill>
              <a:latin typeface="Gill Sans" charset="0"/>
              <a:ea typeface="ヒラギノ角ゴ ProN W3" charset="-128"/>
              <a:sym typeface="Gill Sans" charset="0"/>
            </a:endParaRPr>
          </a:p>
          <a:p>
            <a:endParaRPr lang="sv-SE" altLang="sv-SE" sz="1400" dirty="0">
              <a:solidFill>
                <a:srgbClr val="000000"/>
              </a:solidFill>
              <a:latin typeface="Gill Sans" charset="0"/>
              <a:ea typeface="ヒラギノ角ゴ ProN W3" charset="-128"/>
              <a:sym typeface="Gill Sans" charset="0"/>
            </a:endParaRPr>
          </a:p>
          <a:p>
            <a:r>
              <a:rPr lang="sv-SE" altLang="sv-SE" sz="1400" dirty="0" err="1">
                <a:solidFill>
                  <a:srgbClr val="000000"/>
                </a:solidFill>
                <a:latin typeface="Gill Sans" charset="0"/>
                <a:ea typeface="ヒラギノ角ゴ ProN W3" charset="-128"/>
                <a:sym typeface="Gill Sans" charset="0"/>
              </a:rPr>
              <a:t>Chief-Investigator</a:t>
            </a:r>
            <a:r>
              <a:rPr lang="sv-SE" altLang="sv-SE" sz="1400" dirty="0">
                <a:solidFill>
                  <a:srgbClr val="000000"/>
                </a:solidFill>
                <a:latin typeface="Gill Sans" charset="0"/>
                <a:ea typeface="ヒラギノ角ゴ ProN W3" charset="-128"/>
                <a:sym typeface="Gill Sans" charset="0"/>
              </a:rPr>
              <a:t>: Erik Lundström</a:t>
            </a:r>
          </a:p>
          <a:p>
            <a:r>
              <a:rPr lang="sv-SE" altLang="sv-SE" sz="1400" dirty="0">
                <a:solidFill>
                  <a:srgbClr val="000000"/>
                </a:solidFill>
                <a:latin typeface="Gill Sans" charset="0"/>
                <a:ea typeface="ヒラギノ角ゴ ProN W3" charset="-128"/>
                <a:sym typeface="Gill Sans" charset="0"/>
              </a:rPr>
              <a:t>Trial Manager: Eva Isaksson</a:t>
            </a:r>
          </a:p>
          <a:p>
            <a:r>
              <a:rPr lang="sv-SE" altLang="sv-SE" sz="1400" dirty="0">
                <a:solidFill>
                  <a:srgbClr val="000000"/>
                </a:solidFill>
                <a:latin typeface="Gill Sans" charset="0"/>
                <a:ea typeface="ヒラギノ角ゴ ProN W3" charset="-128"/>
                <a:sym typeface="Gill Sans" charset="0"/>
              </a:rPr>
              <a:t>Sponsor: Karolinska Institutet</a:t>
            </a:r>
          </a:p>
          <a:p>
            <a:r>
              <a:rPr lang="sv-SE" altLang="sv-SE" sz="1400" dirty="0">
                <a:solidFill>
                  <a:srgbClr val="000000"/>
                </a:solidFill>
                <a:latin typeface="Gill Sans" charset="0"/>
                <a:ea typeface="ヒラギノ角ゴ ProN W3" charset="-128"/>
                <a:sym typeface="Gill Sans" charset="0"/>
              </a:rPr>
              <a:t>Representant för sponsor: Erik Lundström</a:t>
            </a:r>
          </a:p>
          <a:p>
            <a:endParaRPr lang="sv-SE" altLang="sv-SE" sz="1400" dirty="0">
              <a:solidFill>
                <a:srgbClr val="000000"/>
              </a:solidFill>
              <a:latin typeface="Gill Sans" charset="0"/>
              <a:ea typeface="ヒラギノ角ゴ ProN W3" charset="-128"/>
              <a:sym typeface="Gill Sans" charset="0"/>
            </a:endParaRPr>
          </a:p>
        </p:txBody>
      </p:sp>
      <p:sp>
        <p:nvSpPr>
          <p:cNvPr id="46083" name="textruta 2"/>
          <p:cNvSpPr txBox="1">
            <a:spLocks noChangeArrowheads="1"/>
          </p:cNvSpPr>
          <p:nvPr/>
        </p:nvSpPr>
        <p:spPr bwMode="auto">
          <a:xfrm>
            <a:off x="5003800" y="1412875"/>
            <a:ext cx="293370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sv-SE" altLang="sv-SE" sz="1000" dirty="0" err="1">
                <a:solidFill>
                  <a:srgbClr val="000000"/>
                </a:solidFill>
                <a:latin typeface="Gill Sans" charset="0"/>
                <a:ea typeface="ヒラギノ角ゴ ProN W3" charset="-128"/>
                <a:sym typeface="Gill Sans" charset="0"/>
              </a:rPr>
              <a:t>EudraCT</a:t>
            </a:r>
            <a:r>
              <a:rPr lang="sv-SE" altLang="sv-SE" sz="1000" dirty="0">
                <a:solidFill>
                  <a:srgbClr val="000000"/>
                </a:solidFill>
                <a:latin typeface="Gill Sans" charset="0"/>
                <a:ea typeface="ヒラギノ角ゴ ProN W3" charset="-128"/>
                <a:sym typeface="Gill Sans" charset="0"/>
              </a:rPr>
              <a:t> </a:t>
            </a:r>
            <a:r>
              <a:rPr lang="sv-SE" altLang="sv-SE" sz="1000" dirty="0" err="1">
                <a:solidFill>
                  <a:srgbClr val="000000"/>
                </a:solidFill>
                <a:latin typeface="Gill Sans" charset="0"/>
                <a:ea typeface="ヒラギノ角ゴ ProN W3" charset="-128"/>
                <a:sym typeface="Gill Sans" charset="0"/>
              </a:rPr>
              <a:t>number</a:t>
            </a:r>
            <a:r>
              <a:rPr lang="sv-SE" altLang="sv-SE" sz="1000" dirty="0">
                <a:solidFill>
                  <a:srgbClr val="000000"/>
                </a:solidFill>
                <a:latin typeface="Gill Sans" charset="0"/>
                <a:ea typeface="ヒラギノ角ゴ ProN W3" charset="-128"/>
                <a:sym typeface="Gill Sans" charset="0"/>
              </a:rPr>
              <a:t>: 2011-006130-16 </a:t>
            </a:r>
          </a:p>
          <a:p>
            <a:pPr eaLnBrk="1" hangingPunct="1"/>
            <a:r>
              <a:rPr lang="sv-SE" altLang="sv-SE" sz="1000" dirty="0" err="1">
                <a:solidFill>
                  <a:srgbClr val="000000"/>
                </a:solidFill>
                <a:latin typeface="Gill Sans" charset="0"/>
                <a:ea typeface="ヒラギノ角ゴ ProN W3" charset="-128"/>
                <a:sym typeface="Gill Sans" charset="0"/>
              </a:rPr>
              <a:t>Etikdiarienr</a:t>
            </a:r>
            <a:r>
              <a:rPr lang="sv-SE" altLang="sv-SE" sz="1000" dirty="0">
                <a:solidFill>
                  <a:srgbClr val="000000"/>
                </a:solidFill>
                <a:latin typeface="Gill Sans" charset="0"/>
                <a:ea typeface="ヒラギノ角ゴ ProN W3" charset="-128"/>
                <a:sym typeface="Gill Sans" charset="0"/>
              </a:rPr>
              <a:t>: 2013/1265-31/2, datum 2013-08-30</a:t>
            </a:r>
          </a:p>
          <a:p>
            <a:pPr eaLnBrk="1" hangingPunct="1"/>
            <a:r>
              <a:rPr lang="sv-SE" altLang="sv-SE" sz="1000" dirty="0">
                <a:solidFill>
                  <a:srgbClr val="000000"/>
                </a:solidFill>
                <a:latin typeface="Gill Sans" charset="0"/>
                <a:ea typeface="ヒラギノ角ゴ ProN W3" charset="-128"/>
                <a:sym typeface="Gill Sans" charset="0"/>
              </a:rPr>
              <a:t>Läkemedelsverket: 5.1-2014-43006, datum 2014-08-08</a:t>
            </a:r>
          </a:p>
          <a:p>
            <a:pPr eaLnBrk="1" hangingPunct="1"/>
            <a:r>
              <a:rPr lang="sv-SE" altLang="sv-SE" sz="1000" dirty="0">
                <a:solidFill>
                  <a:srgbClr val="000000"/>
                </a:solidFill>
                <a:latin typeface="Gill Sans" charset="0"/>
                <a:ea typeface="ヒラギノ角ゴ ProN W3" charset="-128"/>
                <a:sym typeface="Gill Sans" charset="0"/>
              </a:rPr>
              <a:t>ISRCTN13020412.</a:t>
            </a:r>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9</a:t>
            </a:fld>
            <a:endParaRPr lang="en-GB" altLang="sv-SE"/>
          </a:p>
        </p:txBody>
      </p:sp>
    </p:spTree>
  </p:cSld>
  <p:clrMapOvr>
    <a:masterClrMapping/>
  </p:clrMapOvr>
  <p:transition spd="slow"/>
</p:sld>
</file>

<file path=ppt/theme/theme1.xml><?xml version="1.0" encoding="utf-8"?>
<a:theme xmlns:a="http://schemas.openxmlformats.org/drawingml/2006/main" name="Foc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Focu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Focu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Focu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Focu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Focu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Focu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Focu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Focu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Focu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Focu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14643</TotalTime>
  <Words>1992</Words>
  <Application>Microsoft Office PowerPoint</Application>
  <PresentationFormat>Bildspel på skärmen (4:3)</PresentationFormat>
  <Paragraphs>349</Paragraphs>
  <Slides>35</Slides>
  <Notes>16</Notes>
  <HiddenSlides>0</HiddenSlides>
  <MMClips>0</MMClips>
  <ScaleCrop>false</ScaleCrop>
  <HeadingPairs>
    <vt:vector size="6" baseType="variant">
      <vt:variant>
        <vt:lpstr>Tema</vt:lpstr>
      </vt:variant>
      <vt:variant>
        <vt:i4>3</vt:i4>
      </vt:variant>
      <vt:variant>
        <vt:lpstr>Serverprogram för OLE-inbäddning</vt:lpstr>
      </vt:variant>
      <vt:variant>
        <vt:i4>2</vt:i4>
      </vt:variant>
      <vt:variant>
        <vt:lpstr>Bildrubriker</vt:lpstr>
      </vt:variant>
      <vt:variant>
        <vt:i4>35</vt:i4>
      </vt:variant>
    </vt:vector>
  </HeadingPairs>
  <TitlesOfParts>
    <vt:vector size="40" baseType="lpstr">
      <vt:lpstr>Focus</vt:lpstr>
      <vt:lpstr>Custom Design</vt:lpstr>
      <vt:lpstr>Default Design</vt:lpstr>
      <vt:lpstr>Photo Editor Photo</vt:lpstr>
      <vt:lpstr>Dokument</vt:lpstr>
      <vt:lpstr>Bild 1</vt:lpstr>
      <vt:lpstr>Dagens möte</vt:lpstr>
      <vt:lpstr>Bild 3</vt:lpstr>
      <vt:lpstr>Tänkbara mekanismer Placticitetsökande</vt:lpstr>
      <vt:lpstr>Bild 5</vt:lpstr>
      <vt:lpstr>Bild 6</vt:lpstr>
      <vt:lpstr>Bild 7</vt:lpstr>
      <vt:lpstr>Bild 8</vt:lpstr>
      <vt:lpstr>Bild 9</vt:lpstr>
      <vt:lpstr>Bild 10</vt:lpstr>
      <vt:lpstr>Bild 11</vt:lpstr>
      <vt:lpstr>Bild 12</vt:lpstr>
      <vt:lpstr>Bild 13</vt:lpstr>
      <vt:lpstr>Bild 14</vt:lpstr>
      <vt:lpstr>Bild 15</vt:lpstr>
      <vt:lpstr>Bild 16</vt:lpstr>
      <vt:lpstr>Bild 17</vt:lpstr>
      <vt:lpstr>Bild 18</vt:lpstr>
      <vt:lpstr>Bild 19</vt:lpstr>
      <vt:lpstr>Bild 20</vt:lpstr>
      <vt:lpstr>Bild 21</vt:lpstr>
      <vt:lpstr>Bild 22</vt:lpstr>
      <vt:lpstr>Patienter som inte kan svälja</vt:lpstr>
      <vt:lpstr>Bild 24</vt:lpstr>
      <vt:lpstr>Bild 25</vt:lpstr>
      <vt:lpstr>Om depression inträffar under studien</vt:lpstr>
      <vt:lpstr>Bild 27</vt:lpstr>
      <vt:lpstr>Bild 28</vt:lpstr>
      <vt:lpstr># Adverse Event (AE) # Serious Adverse Event (SAE) # Suspected Unexpected Serious Adverse    Reaction (SUSAR)    </vt:lpstr>
      <vt:lpstr>Rapportera inte: • Lunginflammation • Urinvägsinfektioner • Övriga infektioner inkluderade infektion av mjukdelar • Nedsatt njurfunktion • Smärtsam skuldersyndrom • Trycksår • Spasticitet eller kontrakturer • Annan känd komplikation till stroke.</vt:lpstr>
      <vt:lpstr>Rapportera (vi frågar specifikt efter detta): • All mortalitet • Ny stroke eller TIA • Hjärtinfarkt  • Övre gastrointestinal blödning  • Fall – som leder till något • Frakturer  • Epilepsi eller kramper  • Självmordsförsök eller självskadebeteende  • Hyponatremi</vt:lpstr>
      <vt:lpstr>Serious Adverse Event (SAE) # 1 Leder till döden # 2 Livshotande # 3 Leder till sjukhusinläggning eller förlänger sjukhusvistelsen # 4 Resulterar i bestående eller betydande funktionsnedsättning # 5 Om patient varit gravid och man efter barnets födelse upptäcker kongenitala anomalier eller det föreligger särskilda problem i samband med förlossning eller efter födelse  Ska rapporteras inom 24 timmar via eCRF-systemet. Meddelande till studieledningen via e-post.</vt:lpstr>
      <vt:lpstr>Suspected Unexpected Serious Adverse Reaction (SUSAR)  Helt oväntad allvarlig sidoeffekt som med största sannolikhet bero på studiebehandligen.  Oväntad = finns ej med i produktresumén  Ska rapporteras inom 24 timmar på hjälptelefonen Sparas separat på papper.</vt:lpstr>
      <vt:lpstr>Länkar</vt:lpstr>
      <vt:lpstr>Tack! Diskussioner och frågor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Erik Lundström</dc:creator>
  <cp:lastModifiedBy>1rc2</cp:lastModifiedBy>
  <cp:revision>179</cp:revision>
  <cp:lastPrinted>2016-01-19T13:34:34Z</cp:lastPrinted>
  <dcterms:created xsi:type="dcterms:W3CDTF">2015-08-24T06:12:55Z</dcterms:created>
  <dcterms:modified xsi:type="dcterms:W3CDTF">2016-08-30T11:29:40Z</dcterms:modified>
</cp:coreProperties>
</file>